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 id="2147483681" r:id="rId3"/>
  </p:sldMasterIdLst>
  <p:notesMasterIdLst>
    <p:notesMasterId r:id="rId33"/>
  </p:notesMasterIdLst>
  <p:sldIdLst>
    <p:sldId id="256" r:id="rId4"/>
    <p:sldId id="257" r:id="rId5"/>
    <p:sldId id="258" r:id="rId6"/>
    <p:sldId id="259" r:id="rId7"/>
    <p:sldId id="260" r:id="rId8"/>
    <p:sldId id="334" r:id="rId9"/>
    <p:sldId id="262" r:id="rId10"/>
    <p:sldId id="340"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328" r:id="rId28"/>
    <p:sldId id="338" r:id="rId29"/>
    <p:sldId id="330" r:id="rId30"/>
    <p:sldId id="341" r:id="rId31"/>
    <p:sldId id="342" r:id="rId32"/>
  </p:sldIdLst>
  <p:sldSz cx="9144000" cy="6858000" type="screen4x3"/>
  <p:notesSz cx="6858000" cy="9144000"/>
  <p:defaultTextStyle>
    <a:lvl1pPr>
      <a:defRPr>
        <a:latin typeface="+mn-lt"/>
        <a:ea typeface="+mn-ea"/>
        <a:cs typeface="+mn-cs"/>
        <a:sym typeface="Helvetica"/>
      </a:defRPr>
    </a:lvl1pPr>
    <a:lvl2pPr>
      <a:defRPr>
        <a:latin typeface="+mn-lt"/>
        <a:ea typeface="+mn-ea"/>
        <a:cs typeface="+mn-cs"/>
        <a:sym typeface="Helvetica"/>
      </a:defRPr>
    </a:lvl2pPr>
    <a:lvl3pPr>
      <a:defRPr>
        <a:latin typeface="+mn-lt"/>
        <a:ea typeface="+mn-ea"/>
        <a:cs typeface="+mn-cs"/>
        <a:sym typeface="Helvetica"/>
      </a:defRPr>
    </a:lvl3pPr>
    <a:lvl4pPr>
      <a:defRPr>
        <a:latin typeface="+mn-lt"/>
        <a:ea typeface="+mn-ea"/>
        <a:cs typeface="+mn-cs"/>
        <a:sym typeface="Helvetica"/>
      </a:defRPr>
    </a:lvl4pPr>
    <a:lvl5pPr>
      <a:defRPr>
        <a:latin typeface="+mn-lt"/>
        <a:ea typeface="+mn-ea"/>
        <a:cs typeface="+mn-cs"/>
        <a:sym typeface="Helvetica"/>
      </a:defRPr>
    </a:lvl5pPr>
    <a:lvl6pPr>
      <a:defRPr>
        <a:latin typeface="+mn-lt"/>
        <a:ea typeface="+mn-ea"/>
        <a:cs typeface="+mn-cs"/>
        <a:sym typeface="Helvetica"/>
      </a:defRPr>
    </a:lvl6pPr>
    <a:lvl7pPr>
      <a:defRPr>
        <a:latin typeface="+mn-lt"/>
        <a:ea typeface="+mn-ea"/>
        <a:cs typeface="+mn-cs"/>
        <a:sym typeface="Helvetica"/>
      </a:defRPr>
    </a:lvl7pPr>
    <a:lvl8pPr>
      <a:defRPr>
        <a:latin typeface="+mn-lt"/>
        <a:ea typeface="+mn-ea"/>
        <a:cs typeface="+mn-cs"/>
        <a:sym typeface="Helvetica"/>
      </a:defRPr>
    </a:lvl8pPr>
    <a:lvl9pPr>
      <a:defRPr>
        <a:latin typeface="+mn-lt"/>
        <a:ea typeface="+mn-ea"/>
        <a:cs typeface="+mn-cs"/>
        <a:sym typeface="Helvetic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yrtille Montaud" initials="M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CF821DB8-F4EB-4A41-A1BA-3FCAFE7338EE}"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33BA23B1-9221-436E-865A-0063620EA4FD}"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501" autoAdjust="0"/>
  </p:normalViewPr>
  <p:slideViewPr>
    <p:cSldViewPr>
      <p:cViewPr varScale="1">
        <p:scale>
          <a:sx n="110" d="100"/>
          <a:sy n="110" d="100"/>
        </p:scale>
        <p:origin x="103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11-04T11:04:07.880" idx="1">
    <p:pos x="394" y="456"/>
    <p:text>I don't think the titles of the reports have to be translated. If yes, maybe the client has the official French title</p:text>
    <p:extLst mod="1">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32" name="Shape 132"/>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265883143"/>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xfrm>
            <a:off x="3883852" y="8684826"/>
            <a:ext cx="2972547" cy="4577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100">
                <a:solidFill>
                  <a:srgbClr val="A50021"/>
                </a:solidFill>
                <a:latin typeface="Arial Unicode MS" pitchFamily="34" charset="-128"/>
                <a:cs typeface="Arial" charset="0"/>
              </a:defRPr>
            </a:lvl1pPr>
            <a:lvl2pPr marL="758849" indent="-291865" eaLnBrk="0" hangingPunct="0">
              <a:defRPr sz="4100">
                <a:solidFill>
                  <a:srgbClr val="A50021"/>
                </a:solidFill>
                <a:latin typeface="Arial Unicode MS" pitchFamily="34" charset="-128"/>
                <a:cs typeface="Arial" charset="0"/>
              </a:defRPr>
            </a:lvl2pPr>
            <a:lvl3pPr marL="1167460" indent="-233492" eaLnBrk="0" hangingPunct="0">
              <a:defRPr sz="4100">
                <a:solidFill>
                  <a:srgbClr val="A50021"/>
                </a:solidFill>
                <a:latin typeface="Arial Unicode MS" pitchFamily="34" charset="-128"/>
                <a:cs typeface="Arial" charset="0"/>
              </a:defRPr>
            </a:lvl3pPr>
            <a:lvl4pPr marL="1634444" indent="-233492" eaLnBrk="0" hangingPunct="0">
              <a:defRPr sz="4100">
                <a:solidFill>
                  <a:srgbClr val="A50021"/>
                </a:solidFill>
                <a:latin typeface="Arial Unicode MS" pitchFamily="34" charset="-128"/>
                <a:cs typeface="Arial" charset="0"/>
              </a:defRPr>
            </a:lvl4pPr>
            <a:lvl5pPr marL="2101428" indent="-233492" eaLnBrk="0" hangingPunct="0">
              <a:defRPr sz="4100">
                <a:solidFill>
                  <a:srgbClr val="A50021"/>
                </a:solidFill>
                <a:latin typeface="Arial Unicode MS" pitchFamily="34" charset="-128"/>
                <a:cs typeface="Arial" charset="0"/>
              </a:defRPr>
            </a:lvl5pPr>
            <a:lvl6pPr marL="2568412" indent="-233492" eaLnBrk="0" fontAlgn="base" hangingPunct="0">
              <a:spcBef>
                <a:spcPct val="0"/>
              </a:spcBef>
              <a:spcAft>
                <a:spcPct val="0"/>
              </a:spcAft>
              <a:defRPr sz="4100">
                <a:solidFill>
                  <a:srgbClr val="A50021"/>
                </a:solidFill>
                <a:latin typeface="Arial Unicode MS" pitchFamily="34" charset="-128"/>
                <a:cs typeface="Arial" charset="0"/>
              </a:defRPr>
            </a:lvl6pPr>
            <a:lvl7pPr marL="3035397" indent="-233492" eaLnBrk="0" fontAlgn="base" hangingPunct="0">
              <a:spcBef>
                <a:spcPct val="0"/>
              </a:spcBef>
              <a:spcAft>
                <a:spcPct val="0"/>
              </a:spcAft>
              <a:defRPr sz="4100">
                <a:solidFill>
                  <a:srgbClr val="A50021"/>
                </a:solidFill>
                <a:latin typeface="Arial Unicode MS" pitchFamily="34" charset="-128"/>
                <a:cs typeface="Arial" charset="0"/>
              </a:defRPr>
            </a:lvl7pPr>
            <a:lvl8pPr marL="3502381" indent="-233492" eaLnBrk="0" fontAlgn="base" hangingPunct="0">
              <a:spcBef>
                <a:spcPct val="0"/>
              </a:spcBef>
              <a:spcAft>
                <a:spcPct val="0"/>
              </a:spcAft>
              <a:defRPr sz="4100">
                <a:solidFill>
                  <a:srgbClr val="A50021"/>
                </a:solidFill>
                <a:latin typeface="Arial Unicode MS" pitchFamily="34" charset="-128"/>
                <a:cs typeface="Arial" charset="0"/>
              </a:defRPr>
            </a:lvl8pPr>
            <a:lvl9pPr marL="3969365" indent="-233492" eaLnBrk="0" fontAlgn="base" hangingPunct="0">
              <a:spcBef>
                <a:spcPct val="0"/>
              </a:spcBef>
              <a:spcAft>
                <a:spcPct val="0"/>
              </a:spcAft>
              <a:defRPr sz="4100">
                <a:solidFill>
                  <a:srgbClr val="A50021"/>
                </a:solidFill>
                <a:latin typeface="Arial Unicode MS" pitchFamily="34" charset="-128"/>
                <a:cs typeface="Arial" charset="0"/>
              </a:defRPr>
            </a:lvl9pPr>
          </a:lstStyle>
          <a:p>
            <a:pPr eaLnBrk="1" hangingPunct="1"/>
            <a:fld id="{E473C4B8-0EE7-4F49-A6B0-CEFB71644409}" type="slidenum">
              <a:rPr lang="en-GB" sz="1200">
                <a:solidFill>
                  <a:schemeClr val="tx1"/>
                </a:solidFill>
                <a:latin typeface="Arial" charset="0"/>
              </a:rPr>
              <a:pPr eaLnBrk="1" hangingPunct="1"/>
              <a:t>6</a:t>
            </a:fld>
            <a:endParaRPr lang="en-GB" sz="1200">
              <a:solidFill>
                <a:schemeClr val="tx1"/>
              </a:solidFill>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t>What would be the standard you would like to establish in IPC/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pPr lvl="0"/>
            <a:endParaRPr/>
          </a:p>
        </p:txBody>
      </p:sp>
      <p:sp>
        <p:nvSpPr>
          <p:cNvPr id="230" name="Shape 230"/>
          <p:cNvSpPr>
            <a:spLocks noGrp="1"/>
          </p:cNvSpPr>
          <p:nvPr>
            <p:ph type="body" sz="quarter" idx="1"/>
          </p:nvPr>
        </p:nvSpPr>
        <p:spPr>
          <a:prstGeom prst="rect">
            <a:avLst/>
          </a:prstGeom>
        </p:spPr>
        <p:txBody>
          <a:bodyPr/>
          <a:lstStyle/>
          <a:p>
            <a:pPr lvl="0" defTabSz="914400">
              <a:lnSpc>
                <a:spcPct val="90000"/>
              </a:lnSpc>
              <a:defRPr sz="1800"/>
            </a:pPr>
            <a:r>
              <a:rPr sz="1000">
                <a:latin typeface="Arial"/>
                <a:ea typeface="Arial"/>
                <a:cs typeface="Arial"/>
                <a:sym typeface="Arial"/>
              </a:rPr>
              <a:t>Une activité de soins peut être décrite comme une succession de tâches au cours desquelles les mains du personnel de santé touchent différents types de surface : le patient, ses fluides corporels, des objets ou des surfaces situés dans l'environnement du patient ainsi que les patients et les surfaces de la zone de soins. Chaque contact est une source potentielle de contamination pour les mains du personnel de santé. </a:t>
            </a:r>
            <a:endParaRPr sz="1200">
              <a:latin typeface="Calibri"/>
              <a:ea typeface="Calibri"/>
              <a:cs typeface="Calibri"/>
              <a:sym typeface="Calibri"/>
            </a:endParaRPr>
          </a:p>
          <a:p>
            <a:pPr lvl="0" defTabSz="914400">
              <a:lnSpc>
                <a:spcPct val="90000"/>
              </a:lnSpc>
              <a:defRPr sz="1800"/>
            </a:pPr>
            <a:r>
              <a:rPr sz="1000">
                <a:latin typeface="Arial"/>
                <a:ea typeface="Arial"/>
                <a:cs typeface="Arial"/>
                <a:sym typeface="Arial"/>
              </a:rPr>
              <a:t>Éléments ou zones intervenant dans la transmission par les mains de germes associés aux soins de santé :</a:t>
            </a:r>
            <a:endParaRPr sz="1200">
              <a:latin typeface="Calibri"/>
              <a:ea typeface="Calibri"/>
              <a:cs typeface="Calibri"/>
              <a:sym typeface="Calibri"/>
            </a:endParaRPr>
          </a:p>
          <a:p>
            <a:pPr lvl="0" defTabSz="914400">
              <a:lnSpc>
                <a:spcPct val="90000"/>
              </a:lnSpc>
              <a:defRPr sz="1800"/>
            </a:pPr>
            <a:r>
              <a:rPr sz="1000">
                <a:latin typeface="Arial"/>
                <a:ea typeface="Arial"/>
                <a:cs typeface="Arial"/>
                <a:sym typeface="Arial"/>
              </a:rPr>
              <a:t>PATIENT : le risque de transmission est surtout lié aux </a:t>
            </a:r>
            <a:r>
              <a:rPr sz="1000" i="1">
                <a:latin typeface="Arial"/>
                <a:ea typeface="Arial"/>
                <a:cs typeface="Arial"/>
                <a:sym typeface="Arial"/>
              </a:rPr>
              <a:t>sites critiques. Les sites critiques </a:t>
            </a:r>
            <a:r>
              <a:rPr sz="1000">
                <a:latin typeface="Arial"/>
                <a:ea typeface="Arial"/>
                <a:cs typeface="Arial"/>
                <a:sym typeface="Arial"/>
              </a:rPr>
              <a:t>peuvent soit correspondre à des parties de l'organisme ou à du matériel médical qui doivent être protégés contre les micro-organismes pouvant causer des infections associées aux soins de santé (appelés </a:t>
            </a:r>
            <a:r>
              <a:rPr sz="1000" i="1">
                <a:latin typeface="Arial"/>
                <a:ea typeface="Arial"/>
                <a:cs typeface="Arial"/>
                <a:sym typeface="Arial"/>
              </a:rPr>
              <a:t>sites critiques comportant un risque infectieux pour le patient)</a:t>
            </a:r>
            <a:r>
              <a:rPr sz="1000">
                <a:latin typeface="Arial"/>
                <a:ea typeface="Arial"/>
                <a:cs typeface="Arial"/>
                <a:sym typeface="Arial"/>
              </a:rPr>
              <a:t>, soit à des parties de l'organisme ou à du matériel médical pouvant entraîner une exposition des mains à des fluides corporels et à des agents pathogènes transmissibles par le sang (appelés </a:t>
            </a:r>
            <a:r>
              <a:rPr sz="1000" i="1">
                <a:latin typeface="Arial"/>
                <a:ea typeface="Arial"/>
                <a:cs typeface="Arial"/>
                <a:sym typeface="Arial"/>
              </a:rPr>
              <a:t>sites critiques comportant un risque d'exposition à des fluides corporels). </a:t>
            </a:r>
            <a:r>
              <a:rPr sz="1000">
                <a:latin typeface="Arial"/>
                <a:ea typeface="Arial"/>
                <a:cs typeface="Arial"/>
                <a:sym typeface="Arial"/>
              </a:rPr>
              <a:t>Les deux risques susmentionnés peuvent se présenter simultanément. </a:t>
            </a:r>
            <a:r>
              <a:rPr sz="1000" i="1">
                <a:latin typeface="Arial"/>
                <a:ea typeface="Arial"/>
                <a:cs typeface="Arial"/>
                <a:sym typeface="Arial"/>
              </a:rPr>
              <a:t>Site critique comportant un risque infectieux pour le patient : l</a:t>
            </a:r>
            <a:r>
              <a:rPr sz="1000">
                <a:latin typeface="Arial"/>
                <a:ea typeface="Arial"/>
                <a:cs typeface="Arial"/>
                <a:sym typeface="Arial"/>
              </a:rPr>
              <a:t>orsque des germes risquent d'être inoculés au patient au cours d'une activité de soins par le contact avec une membrane muqueuse, une peau abîmée ou du matériel médical invasif. </a:t>
            </a:r>
            <a:r>
              <a:rPr sz="1000" i="1">
                <a:latin typeface="Arial"/>
                <a:ea typeface="Arial"/>
                <a:cs typeface="Arial"/>
                <a:sym typeface="Arial"/>
              </a:rPr>
              <a:t>Site critique comportant un risque infectieux pour le personnel de santé : l</a:t>
            </a:r>
            <a:r>
              <a:rPr sz="1000">
                <a:latin typeface="Arial"/>
                <a:ea typeface="Arial"/>
                <a:cs typeface="Arial"/>
                <a:sym typeface="Arial"/>
              </a:rPr>
              <a:t>orsque le professionnel de santé court potentiellement ou réellement un risque d'exposition au sang ou à un autre fluide corporel du patient.</a:t>
            </a:r>
            <a:endParaRPr sz="1000">
              <a:latin typeface="Calibri"/>
              <a:ea typeface="Calibri"/>
              <a:cs typeface="Calibri"/>
              <a:sym typeface="Calibri"/>
            </a:endParaRPr>
          </a:p>
          <a:p>
            <a:pPr lvl="0" defTabSz="914400">
              <a:lnSpc>
                <a:spcPct val="90000"/>
              </a:lnSpc>
              <a:defRPr sz="1800"/>
            </a:pPr>
            <a:r>
              <a:rPr sz="1000">
                <a:latin typeface="Arial"/>
                <a:ea typeface="Arial"/>
                <a:cs typeface="Arial"/>
                <a:sym typeface="Arial"/>
              </a:rPr>
              <a:t>ENVIRONNEMENT DU PATIENT : espace temporairement alloué à un patient, ce qui inclut toute surface inerte touchée par le patient ou en contact physique direct avec celui-ci (par exemple les barrières de lit, tables de chevet, draps, chaises, tubulures de perfusion, moniteurs, poignées et boutons et autre matériel médical).</a:t>
            </a:r>
            <a:endParaRPr sz="1200">
              <a:latin typeface="Calibri"/>
              <a:ea typeface="Calibri"/>
              <a:cs typeface="Calibri"/>
              <a:sym typeface="Calibri"/>
            </a:endParaRPr>
          </a:p>
          <a:p>
            <a:pPr lvl="0" defTabSz="914400">
              <a:lnSpc>
                <a:spcPct val="90000"/>
              </a:lnSpc>
              <a:defRPr sz="1800"/>
            </a:pPr>
            <a:r>
              <a:rPr sz="1000">
                <a:latin typeface="Arial"/>
                <a:ea typeface="Arial"/>
                <a:cs typeface="Arial"/>
                <a:sym typeface="Arial"/>
              </a:rPr>
              <a:t>ZONE de soins de santé :</a:t>
            </a:r>
            <a:r>
              <a:rPr sz="1000" i="1">
                <a:latin typeface="Arial"/>
                <a:ea typeface="Arial"/>
                <a:cs typeface="Arial"/>
                <a:sym typeface="Arial"/>
              </a:rPr>
              <a:t> </a:t>
            </a:r>
            <a:r>
              <a:rPr sz="1000">
                <a:latin typeface="Arial"/>
                <a:ea typeface="Arial"/>
                <a:cs typeface="Arial"/>
                <a:sym typeface="Arial"/>
              </a:rPr>
              <a:t>tous les éléments situés au-delà de l'environnement du patient qui constituent l'environnement de soins (autres patients, objets, matériel médical et personnes présentes dans un établissement de santé, une clinique ou un milieu ambulatoire).</a:t>
            </a:r>
            <a:endParaRPr sz="1200">
              <a:latin typeface="Calibri"/>
              <a:ea typeface="Calibri"/>
              <a:cs typeface="Calibri"/>
              <a:sym typeface="Calibri"/>
            </a:endParaRPr>
          </a:p>
          <a:p>
            <a:pPr lvl="0" defTabSz="914400">
              <a:lnSpc>
                <a:spcPct val="90000"/>
              </a:lnSpc>
              <a:defRPr sz="1800"/>
            </a:pPr>
            <a:r>
              <a:rPr sz="1000">
                <a:latin typeface="Arial"/>
                <a:ea typeface="Arial"/>
                <a:cs typeface="Arial"/>
                <a:sym typeface="Arial"/>
              </a:rPr>
              <a:t>Par conséquent, si l'on se concentre sur un patient, deux zones géographiques virtuelles sont identifiables du point de vue du risque de transmission, la </a:t>
            </a:r>
            <a:r>
              <a:rPr sz="1000" b="1" i="1">
                <a:latin typeface="Arial"/>
                <a:ea typeface="Arial"/>
                <a:cs typeface="Arial"/>
                <a:sym typeface="Arial"/>
              </a:rPr>
              <a:t>zone du patient</a:t>
            </a:r>
            <a:r>
              <a:rPr sz="1000">
                <a:latin typeface="Arial"/>
                <a:ea typeface="Arial"/>
                <a:cs typeface="Arial"/>
                <a:sym typeface="Arial"/>
              </a:rPr>
              <a:t> (ce qui inclut le patient et son environnement) et la </a:t>
            </a:r>
            <a:r>
              <a:rPr sz="1000" b="1" i="1">
                <a:latin typeface="Arial"/>
                <a:ea typeface="Arial"/>
                <a:cs typeface="Arial"/>
                <a:sym typeface="Arial"/>
              </a:rPr>
              <a:t>zone de soins</a:t>
            </a:r>
            <a:r>
              <a:rPr sz="1000">
                <a:latin typeface="Arial"/>
                <a:ea typeface="Arial"/>
                <a:cs typeface="Arial"/>
                <a:sym typeface="Arial"/>
              </a:rPr>
              <a:t> (contenant toutes les surfaces situées en dehors de la zone du patient, soit tous les autres patients et leur environnement ainsi que l'environnement de l'établissement de santé). </a:t>
            </a:r>
            <a:endParaRPr sz="1200">
              <a:latin typeface="Calibri"/>
              <a:ea typeface="Calibri"/>
              <a:cs typeface="Calibri"/>
              <a:sym typeface="Calibri"/>
            </a:endParaRPr>
          </a:p>
          <a:p>
            <a:pPr lvl="0" defTabSz="914400">
              <a:lnSpc>
                <a:spcPct val="90000"/>
              </a:lnSpc>
              <a:defRPr sz="1800"/>
            </a:pPr>
            <a:r>
              <a:rPr sz="1000" b="1">
                <a:latin typeface="Arial"/>
                <a:ea typeface="Arial"/>
                <a:cs typeface="Arial"/>
                <a:sym typeface="Arial"/>
              </a:rPr>
              <a:t>Sax H, et al. « My 5 Moments for Hand Hygiene »: a user-centred design approach to understand, train, monitor and report hand hygiene. </a:t>
            </a:r>
            <a:r>
              <a:rPr sz="1000" b="1" i="1">
                <a:latin typeface="Arial"/>
                <a:ea typeface="Arial"/>
                <a:cs typeface="Arial"/>
                <a:sym typeface="Arial"/>
              </a:rPr>
              <a:t>J Hosp Infect </a:t>
            </a:r>
            <a:r>
              <a:rPr sz="1000" b="1">
                <a:latin typeface="Arial"/>
                <a:ea typeface="Arial"/>
                <a:cs typeface="Arial"/>
                <a:sym typeface="Arial"/>
              </a:rPr>
              <a:t>2007</a:t>
            </a:r>
            <a:endParaRPr sz="1000" b="1">
              <a:latin typeface="Calibri"/>
              <a:ea typeface="Calibri"/>
              <a:cs typeface="Calibri"/>
              <a:sym typeface="Calibri"/>
            </a:endParaRPr>
          </a:p>
        </p:txBody>
      </p:sp>
    </p:spTree>
    <p:extLst>
      <p:ext uri="{BB962C8B-B14F-4D97-AF65-F5344CB8AC3E}">
        <p14:creationId xmlns:p14="http://schemas.microsoft.com/office/powerpoint/2010/main" val="3331410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Cette diapositive sera sautée pour le personnel de nettoyage. </a:t>
            </a:r>
          </a:p>
        </p:txBody>
      </p:sp>
    </p:spTree>
    <p:extLst>
      <p:ext uri="{BB962C8B-B14F-4D97-AF65-F5344CB8AC3E}">
        <p14:creationId xmlns:p14="http://schemas.microsoft.com/office/powerpoint/2010/main" val="3286827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prstGeom prst="rect">
            <a:avLst/>
          </a:prstGeom>
        </p:spPr>
        <p:txBody>
          <a:bodyPr/>
          <a:lstStyle/>
          <a:p>
            <a:pPr lvl="0"/>
            <a:endParaRPr/>
          </a:p>
        </p:txBody>
      </p:sp>
      <p:sp>
        <p:nvSpPr>
          <p:cNvPr id="384" name="Shape 384"/>
          <p:cNvSpPr>
            <a:spLocks noGrp="1"/>
          </p:cNvSpPr>
          <p:nvPr>
            <p:ph type="body" sz="quarter" idx="1"/>
          </p:nvPr>
        </p:nvSpPr>
        <p:spPr>
          <a:prstGeom prst="rect">
            <a:avLst/>
          </a:prstGeom>
        </p:spPr>
        <p:txBody>
          <a:bodyPr/>
          <a:lstStyle/>
          <a:p>
            <a:pPr lvl="0" defTabSz="914400">
              <a:lnSpc>
                <a:spcPct val="100000"/>
              </a:lnSpc>
              <a:defRPr sz="1800"/>
            </a:pPr>
            <a:r>
              <a:rPr sz="1200" b="1">
                <a:latin typeface="Calibri"/>
                <a:ea typeface="Calibri"/>
                <a:cs typeface="Calibri"/>
                <a:sym typeface="Calibri"/>
              </a:rPr>
              <a:t>Points de discussion :</a:t>
            </a:r>
            <a:endParaRPr sz="1200">
              <a:latin typeface="Calibri"/>
              <a:ea typeface="Calibri"/>
              <a:cs typeface="Calibri"/>
              <a:sym typeface="Calibri"/>
            </a:endParaRPr>
          </a:p>
          <a:p>
            <a:pPr lvl="0" defTabSz="914400">
              <a:lnSpc>
                <a:spcPct val="100000"/>
              </a:lnSpc>
              <a:spcBef>
                <a:spcPts val="1200"/>
              </a:spcBef>
              <a:defRPr sz="1800"/>
            </a:pPr>
            <a:r>
              <a:rPr sz="1200">
                <a:latin typeface="Calibri"/>
                <a:ea typeface="Calibri"/>
                <a:cs typeface="Calibri"/>
                <a:sym typeface="Calibri"/>
              </a:rPr>
              <a:t>les équipements de protection individuelle sont des vêtements ou des équipements spécialisés portés par les professionnels de santé pour les protéger des micro-organismes comme le virus Ebola. Il existe des protections pour vos yeux, votre nez, votre bouche, votre peau et vos vêtements qui vous empêchent d'entrer en contact avec les fluides corporels d'un patient (sang, vomi, urine, selles ou transpiration)</a:t>
            </a:r>
          </a:p>
          <a:p>
            <a:pPr lvl="0" defTabSz="914400">
              <a:lnSpc>
                <a:spcPct val="100000"/>
              </a:lnSpc>
              <a:spcBef>
                <a:spcPts val="1200"/>
              </a:spcBef>
              <a:defRPr sz="1800"/>
            </a:pPr>
            <a:endParaRPr sz="1200">
              <a:latin typeface="Calibri"/>
              <a:ea typeface="Calibri"/>
              <a:cs typeface="Calibri"/>
              <a:sym typeface="Calibri"/>
            </a:endParaRPr>
          </a:p>
          <a:p>
            <a:pPr lvl="0" defTabSz="914400">
              <a:lnSpc>
                <a:spcPct val="100000"/>
              </a:lnSpc>
              <a:spcBef>
                <a:spcPts val="1200"/>
              </a:spcBef>
              <a:defRPr sz="1800"/>
            </a:pPr>
            <a:r>
              <a:rPr sz="1200">
                <a:latin typeface="Wingdings"/>
                <a:ea typeface="Wingdings"/>
                <a:cs typeface="Wingdings"/>
                <a:sym typeface="Wingdings"/>
              </a:rPr>
              <a:t></a:t>
            </a:r>
            <a:r>
              <a:rPr sz="1200">
                <a:latin typeface="Calibri"/>
                <a:ea typeface="Calibri"/>
                <a:cs typeface="Calibri"/>
                <a:sym typeface="Calibri"/>
              </a:rPr>
              <a:t> ÉTANT DONNÉ QUE LA PLUPART DES PERSONNES ONT COMMENCÉ À ENTENDRE PARLER DES ÉQUIPEMENTS DE PROTECTION INDIVIDUELLE DANS LE CONTEXTE D'EBOLA, IL EST UTILE DE SOULIGNER QU'IL S'AGIT DE TOUT VÊTEMENT PROTECTEUR ET PAS NÉCESSAIREMENT DE L'ENSEMBLE COMPLET DE PROTECTION INDIVIDUELLE PORTÉ DANS LA ZONE ROUGE</a:t>
            </a:r>
          </a:p>
        </p:txBody>
      </p:sp>
    </p:spTree>
    <p:extLst>
      <p:ext uri="{BB962C8B-B14F-4D97-AF65-F5344CB8AC3E}">
        <p14:creationId xmlns:p14="http://schemas.microsoft.com/office/powerpoint/2010/main" val="31517206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 name="Shape 9"/>
          <p:cNvSpPr>
            <a:spLocks noGrp="1"/>
          </p:cNvSpPr>
          <p:nvPr>
            <p:ph type="title"/>
          </p:nvPr>
        </p:nvSpPr>
        <p:spPr>
          <a:xfrm>
            <a:off x="685800" y="1844675"/>
            <a:ext cx="7772400" cy="2041525"/>
          </a:xfrm>
          <a:prstGeom prst="rect">
            <a:avLst/>
          </a:prstGeom>
        </p:spPr>
        <p:txBody>
          <a:bodyPr/>
          <a:lstStyle/>
          <a:p>
            <a:pPr lvl="0">
              <a:defRPr sz="1800"/>
            </a:pPr>
            <a:r>
              <a:rPr sz="4400"/>
              <a:t>Click to edit Master title style</a:t>
            </a:r>
          </a:p>
        </p:txBody>
      </p:sp>
      <p:sp>
        <p:nvSpPr>
          <p:cNvPr id="10" name="Shape 10"/>
          <p:cNvSpPr>
            <a:spLocks noGrp="1"/>
          </p:cNvSpPr>
          <p:nvPr>
            <p:ph type="body" idx="1"/>
          </p:nvPr>
        </p:nvSpPr>
        <p:spPr>
          <a:xfrm>
            <a:off x="1371600" y="3886200"/>
            <a:ext cx="6400800" cy="2971800"/>
          </a:xfrm>
          <a:prstGeom prst="rect">
            <a:avLst/>
          </a:prstGeom>
        </p:spPr>
        <p:txBody>
          <a:bodyPr/>
          <a:lstStyle>
            <a:lvl1pPr marL="0" indent="0" algn="ctr">
              <a:buSzTx/>
              <a:buNone/>
            </a:lvl1pPr>
          </a:lstStyle>
          <a:p>
            <a:pPr lvl="0">
              <a:defRPr sz="1800"/>
            </a:pPr>
            <a:r>
              <a:rPr sz="3200"/>
              <a:t>Click to edit Master subtitle style</a:t>
            </a:r>
          </a:p>
        </p:txBody>
      </p:sp>
      <p:sp>
        <p:nvSpPr>
          <p:cNvPr id="11" name="Shape 11"/>
          <p:cNvSpPr>
            <a:spLocks noGrp="1"/>
          </p:cNvSpPr>
          <p:nvPr>
            <p:ph type="sldNum" sz="quarter" idx="2"/>
          </p:nvPr>
        </p:nvSpPr>
        <p:spPr>
          <a:prstGeom prst="rect">
            <a:avLst/>
          </a:prstGeom>
        </p:spPr>
        <p:txBody>
          <a:bodyPr/>
          <a:lstStyle/>
          <a:p>
            <a:pPr lvl="0"/>
            <a:fld id="{86CB4B4D-7CA3-9044-876B-883B54F8677D}" type="slidenum">
              <a:rPr/>
              <a:pPr lvl="0"/>
              <a:t>‹#›</a:t>
            </a:fld>
            <a:endParaRPr/>
          </a:p>
        </p:txBody>
      </p:sp>
      <p:pic>
        <p:nvPicPr>
          <p:cNvPr id="12" name="image1.jpeg" descr="C:\Documents and Settings\elhadaryk\Desktop\RC 59 footer\Presentation3 copy.jpg"/>
          <p:cNvPicPr/>
          <p:nvPr/>
        </p:nvPicPr>
        <p:blipFill>
          <a:blip r:embed="rId2" cstate="print">
            <a:extLst/>
          </a:blip>
          <a:stretch>
            <a:fillRect/>
          </a:stretch>
        </p:blipFill>
        <p:spPr>
          <a:xfrm>
            <a:off x="0" y="0"/>
            <a:ext cx="9180515" cy="6858000"/>
          </a:xfrm>
          <a:prstGeom prst="rect">
            <a:avLst/>
          </a:prstGeom>
          <a:ln w="12700">
            <a:miter lim="400000"/>
          </a:ln>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43" name="Shape 43"/>
          <p:cNvSpPr>
            <a:spLocks noGrp="1"/>
          </p:cNvSpPr>
          <p:nvPr>
            <p:ph type="title"/>
          </p:nvPr>
        </p:nvSpPr>
        <p:spPr>
          <a:prstGeom prst="rect">
            <a:avLst/>
          </a:prstGeom>
        </p:spPr>
        <p:txBody>
          <a:bodyPr/>
          <a:lstStyle/>
          <a:p>
            <a:pPr lvl="0">
              <a:defRPr sz="1800"/>
            </a:pPr>
            <a:r>
              <a:rPr sz="4400"/>
              <a:t>Click to edit Master title style</a:t>
            </a:r>
          </a:p>
        </p:txBody>
      </p:sp>
      <p:sp>
        <p:nvSpPr>
          <p:cNvPr id="44" name="Shape 44"/>
          <p:cNvSpPr>
            <a:spLocks noGrp="1"/>
          </p:cNvSpPr>
          <p:nvPr>
            <p:ph type="body" idx="1"/>
          </p:nvPr>
        </p:nvSpPr>
        <p:spPr>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7" name="Shape 47"/>
          <p:cNvSpPr>
            <a:spLocks noGrp="1"/>
          </p:cNvSpPr>
          <p:nvPr>
            <p:ph type="title"/>
          </p:nvPr>
        </p:nvSpPr>
        <p:spPr>
          <a:xfrm>
            <a:off x="6629400" y="0"/>
            <a:ext cx="2057400" cy="6400802"/>
          </a:xfrm>
          <a:prstGeom prst="rect">
            <a:avLst/>
          </a:prstGeom>
        </p:spPr>
        <p:txBody>
          <a:bodyPr/>
          <a:lstStyle/>
          <a:p>
            <a:pPr lvl="0">
              <a:defRPr sz="1800"/>
            </a:pPr>
            <a:r>
              <a:rPr sz="4400"/>
              <a:t>Click to edit Master title style</a:t>
            </a:r>
          </a:p>
        </p:txBody>
      </p:sp>
      <p:sp>
        <p:nvSpPr>
          <p:cNvPr id="48" name="Shape 48"/>
          <p:cNvSpPr>
            <a:spLocks noGrp="1"/>
          </p:cNvSpPr>
          <p:nvPr>
            <p:ph type="body" idx="1"/>
          </p:nvPr>
        </p:nvSpPr>
        <p:spPr>
          <a:xfrm>
            <a:off x="457200" y="274638"/>
            <a:ext cx="6019800" cy="6583364"/>
          </a:xfrm>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49" name="Shape 49"/>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51" name="Shape 51"/>
          <p:cNvSpPr/>
          <p:nvPr/>
        </p:nvSpPr>
        <p:spPr>
          <a:xfrm>
            <a:off x="0" y="5959475"/>
            <a:ext cx="9144000" cy="898525"/>
          </a:xfrm>
          <a:prstGeom prst="rect">
            <a:avLst/>
          </a:prstGeom>
          <a:solidFill>
            <a:srgbClr val="DDDDDD"/>
          </a:solidFill>
          <a:ln w="12700">
            <a:miter lim="400000"/>
          </a:ln>
        </p:spPr>
        <p:txBody>
          <a:bodyPr lIns="0" tIns="0" rIns="0" bIns="0" anchor="ctr"/>
          <a:lstStyle/>
          <a:p>
            <a:pPr lvl="0" algn="ctr">
              <a:defRPr>
                <a:solidFill>
                  <a:srgbClr val="404040"/>
                </a:solidFill>
                <a:latin typeface="Arial"/>
                <a:ea typeface="Arial"/>
                <a:cs typeface="Arial"/>
                <a:sym typeface="Arial"/>
              </a:defRPr>
            </a:pPr>
            <a:endParaRPr/>
          </a:p>
        </p:txBody>
      </p:sp>
      <p:pic>
        <p:nvPicPr>
          <p:cNvPr id="52" name="image2.jpeg" descr="PPT_topbar"/>
          <p:cNvPicPr/>
          <p:nvPr/>
        </p:nvPicPr>
        <p:blipFill>
          <a:blip r:embed="rId2" cstate="print">
            <a:extLst/>
          </a:blip>
          <a:stretch>
            <a:fillRect/>
          </a:stretch>
        </p:blipFill>
        <p:spPr>
          <a:xfrm>
            <a:off x="-3175" y="0"/>
            <a:ext cx="9144000" cy="1431925"/>
          </a:xfrm>
          <a:prstGeom prst="rect">
            <a:avLst/>
          </a:prstGeom>
          <a:ln w="12700">
            <a:miter lim="400000"/>
          </a:ln>
        </p:spPr>
      </p:pic>
      <p:sp>
        <p:nvSpPr>
          <p:cNvPr id="53" name="Shape 53"/>
          <p:cNvSpPr>
            <a:spLocks noGrp="1"/>
          </p:cNvSpPr>
          <p:nvPr>
            <p:ph type="title"/>
          </p:nvPr>
        </p:nvSpPr>
        <p:spPr>
          <a:xfrm>
            <a:off x="414337" y="0"/>
            <a:ext cx="8315326" cy="3194050"/>
          </a:xfrm>
          <a:prstGeom prst="rect">
            <a:avLst/>
          </a:prstGeom>
        </p:spPr>
        <p:txBody>
          <a:bodyPr lIns="0" tIns="0" rIns="0" bIns="0" anchor="b"/>
          <a:lstStyle>
            <a:lvl1pPr algn="l">
              <a:lnSpc>
                <a:spcPct val="90000"/>
              </a:lnSpc>
              <a:defRPr sz="3000" b="1">
                <a:solidFill>
                  <a:srgbClr val="404040"/>
                </a:solidFill>
              </a:defRPr>
            </a:lvl1pPr>
          </a:lstStyle>
          <a:p>
            <a:pPr lvl="0">
              <a:defRPr sz="1800" b="0">
                <a:solidFill>
                  <a:srgbClr val="000000"/>
                </a:solidFill>
              </a:defRPr>
            </a:pPr>
            <a:r>
              <a:rPr sz="3000" b="1">
                <a:solidFill>
                  <a:srgbClr val="404040"/>
                </a:solidFill>
              </a:rPr>
              <a:t>Click to edit Master title style</a:t>
            </a:r>
          </a:p>
        </p:txBody>
      </p:sp>
      <p:sp>
        <p:nvSpPr>
          <p:cNvPr id="54" name="Shape 54"/>
          <p:cNvSpPr>
            <a:spLocks noGrp="1"/>
          </p:cNvSpPr>
          <p:nvPr>
            <p:ph type="body" idx="1"/>
          </p:nvPr>
        </p:nvSpPr>
        <p:spPr>
          <a:xfrm>
            <a:off x="414337" y="3390900"/>
            <a:ext cx="8315326" cy="3467100"/>
          </a:xfrm>
          <a:prstGeom prst="rect">
            <a:avLst/>
          </a:prstGeom>
        </p:spPr>
        <p:txBody>
          <a:bodyPr lIns="0" tIns="0" rIns="0" bIns="0"/>
          <a:lstStyle>
            <a:lvl1pPr>
              <a:spcBef>
                <a:spcPts val="800"/>
              </a:spcBef>
              <a:buSzTx/>
              <a:buNone/>
              <a:tabLst>
                <a:tab pos="1790700" algn="l"/>
              </a:tabLst>
              <a:defRPr sz="2800">
                <a:solidFill>
                  <a:srgbClr val="959595"/>
                </a:solidFill>
              </a:defRPr>
            </a:lvl1pPr>
          </a:lstStyle>
          <a:p>
            <a:pPr lvl="0">
              <a:defRPr sz="1800">
                <a:solidFill>
                  <a:srgbClr val="000000"/>
                </a:solidFill>
              </a:defRPr>
            </a:pPr>
            <a:r>
              <a:rPr sz="2800">
                <a:solidFill>
                  <a:srgbClr val="959595"/>
                </a:solidFill>
              </a:rPr>
              <a:t>Click to edit Master subtitle style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56"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57" name="Shape 57"/>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58" name="Shape 58"/>
          <p:cNvSpPr>
            <a:spLocks noGrp="1"/>
          </p:cNvSpPr>
          <p:nvPr>
            <p:ph type="body" idx="1"/>
          </p:nvPr>
        </p:nvSpPr>
        <p:spPr>
          <a:xfrm>
            <a:off x="414337" y="1431925"/>
            <a:ext cx="8315326"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60"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61" name="Shape 61"/>
          <p:cNvSpPr>
            <a:spLocks noGrp="1"/>
          </p:cNvSpPr>
          <p:nvPr>
            <p:ph type="title"/>
          </p:nvPr>
        </p:nvSpPr>
        <p:spPr>
          <a:xfrm>
            <a:off x="722312" y="4406900"/>
            <a:ext cx="7772401" cy="1362075"/>
          </a:xfrm>
          <a:prstGeom prst="rect">
            <a:avLst/>
          </a:prstGeom>
        </p:spPr>
        <p:txBody>
          <a:bodyPr lIns="0" tIns="0" rIns="0" bIns="0" anchor="t"/>
          <a:lstStyle>
            <a:lvl1pPr algn="l">
              <a:lnSpc>
                <a:spcPct val="90000"/>
              </a:lnSpc>
              <a:defRPr sz="4000" b="1" cap="all">
                <a:solidFill>
                  <a:srgbClr val="F47920"/>
                </a:solidFill>
              </a:defRPr>
            </a:lvl1pPr>
          </a:lstStyle>
          <a:p>
            <a:pPr lvl="0">
              <a:defRPr sz="1800" b="0" cap="none">
                <a:solidFill>
                  <a:srgbClr val="000000"/>
                </a:solidFill>
              </a:defRPr>
            </a:pPr>
            <a:r>
              <a:rPr sz="4000" b="1" cap="all">
                <a:solidFill>
                  <a:srgbClr val="F47920"/>
                </a:solidFill>
              </a:rPr>
              <a:t>Click to edit Master title style</a:t>
            </a:r>
          </a:p>
        </p:txBody>
      </p:sp>
      <p:sp>
        <p:nvSpPr>
          <p:cNvPr id="62" name="Shape 62"/>
          <p:cNvSpPr>
            <a:spLocks noGrp="1"/>
          </p:cNvSpPr>
          <p:nvPr>
            <p:ph type="body" idx="1"/>
          </p:nvPr>
        </p:nvSpPr>
        <p:spPr>
          <a:xfrm>
            <a:off x="722312" y="2906713"/>
            <a:ext cx="7772401" cy="1500189"/>
          </a:xfrm>
          <a:prstGeom prst="rect">
            <a:avLst/>
          </a:prstGeom>
        </p:spPr>
        <p:txBody>
          <a:bodyPr lIns="0" tIns="0" rIns="0" bIns="0" anchor="b"/>
          <a:lstStyle>
            <a:lvl1pPr marL="0" indent="0">
              <a:spcBef>
                <a:spcPts val="600"/>
              </a:spcBef>
              <a:buSzTx/>
              <a:buNone/>
              <a:tabLst>
                <a:tab pos="1790700" algn="l"/>
              </a:tabLst>
              <a:defRPr sz="2000">
                <a:solidFill>
                  <a:srgbClr val="404040"/>
                </a:solidFill>
              </a:defRPr>
            </a:lvl1pPr>
          </a:lstStyle>
          <a:p>
            <a:pPr lvl="0">
              <a:defRPr sz="1800">
                <a:solidFill>
                  <a:srgbClr val="000000"/>
                </a:solidFill>
              </a:defRPr>
            </a:pPr>
            <a:r>
              <a:rPr sz="2000">
                <a:solidFill>
                  <a:srgbClr val="404040"/>
                </a:solidFill>
              </a:rPr>
              <a:t>Click to edit Master text styles</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64"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65" name="Shape 65"/>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66" name="Shape 66"/>
          <p:cNvSpPr>
            <a:spLocks noGrp="1"/>
          </p:cNvSpPr>
          <p:nvPr>
            <p:ph type="body" idx="1"/>
          </p:nvPr>
        </p:nvSpPr>
        <p:spPr>
          <a:xfrm>
            <a:off x="414337" y="1431925"/>
            <a:ext cx="4081465" cy="5426075"/>
          </a:xfrm>
          <a:prstGeom prst="rect">
            <a:avLst/>
          </a:prstGeom>
        </p:spPr>
        <p:txBody>
          <a:bodyPr lIns="0" tIns="0" rIns="0" bIns="0"/>
          <a:lstStyle>
            <a:lvl1pPr>
              <a:spcBef>
                <a:spcPts val="800"/>
              </a:spcBef>
              <a:buSzTx/>
              <a:buNone/>
              <a:tabLst>
                <a:tab pos="1790700" algn="l"/>
              </a:tabLst>
              <a:defRPr sz="2800">
                <a:solidFill>
                  <a:srgbClr val="404040"/>
                </a:solidFill>
              </a:defRPr>
            </a:lvl1pPr>
            <a:lvl2pPr marL="420157" indent="-418569">
              <a:spcBef>
                <a:spcPts val="800"/>
              </a:spcBef>
              <a:buChar char="■"/>
              <a:tabLst>
                <a:tab pos="1790700" algn="l"/>
              </a:tabLst>
              <a:defRPr sz="2800">
                <a:solidFill>
                  <a:srgbClr val="404040"/>
                </a:solidFill>
              </a:defRPr>
            </a:lvl2pPr>
            <a:lvl3pPr marL="342900" indent="0">
              <a:spcBef>
                <a:spcPts val="800"/>
              </a:spcBef>
              <a:buSzTx/>
              <a:buNone/>
              <a:tabLst>
                <a:tab pos="1790700" algn="l"/>
              </a:tabLst>
              <a:defRPr sz="2800">
                <a:solidFill>
                  <a:srgbClr val="404040"/>
                </a:solidFill>
              </a:defRPr>
            </a:lvl3pPr>
            <a:lvl4pPr marL="928510" indent="-395111">
              <a:spcBef>
                <a:spcPts val="800"/>
              </a:spcBef>
              <a:buChar char="■"/>
              <a:tabLst>
                <a:tab pos="1790700" algn="l"/>
              </a:tabLst>
              <a:defRPr sz="2800">
                <a:solidFill>
                  <a:srgbClr val="404040"/>
                </a:solidFill>
              </a:defRPr>
            </a:lvl4pPr>
            <a:lvl5pPr marL="342900" indent="0">
              <a:spcBef>
                <a:spcPts val="800"/>
              </a:spcBef>
              <a:buSzTx/>
              <a:buNone/>
              <a:tabLst>
                <a:tab pos="1790700" algn="l"/>
              </a:tabLst>
              <a:defRPr sz="2800">
                <a:solidFill>
                  <a:srgbClr val="404040"/>
                </a:solidFill>
              </a:defRPr>
            </a:lvl5pPr>
          </a:lstStyle>
          <a:p>
            <a:pPr lvl="0">
              <a:defRPr sz="1800">
                <a:solidFill>
                  <a:srgbClr val="000000"/>
                </a:solidFill>
              </a:defRPr>
            </a:pPr>
            <a:r>
              <a:rPr sz="2800">
                <a:solidFill>
                  <a:srgbClr val="404040"/>
                </a:solidFill>
              </a:rPr>
              <a:t>Click to edit Master text styles</a:t>
            </a:r>
          </a:p>
          <a:p>
            <a:pPr lvl="1">
              <a:defRPr sz="1800">
                <a:solidFill>
                  <a:srgbClr val="000000"/>
                </a:solidFill>
              </a:defRPr>
            </a:pPr>
            <a:r>
              <a:rPr sz="2800">
                <a:solidFill>
                  <a:srgbClr val="404040"/>
                </a:solidFill>
              </a:rPr>
              <a:t>Second level</a:t>
            </a:r>
          </a:p>
          <a:p>
            <a:pPr lvl="2">
              <a:defRPr sz="1800">
                <a:solidFill>
                  <a:srgbClr val="000000"/>
                </a:solidFill>
              </a:defRPr>
            </a:pPr>
            <a:r>
              <a:rPr sz="2800">
                <a:solidFill>
                  <a:srgbClr val="404040"/>
                </a:solidFill>
              </a:rPr>
              <a:t>Third level</a:t>
            </a:r>
          </a:p>
          <a:p>
            <a:pPr lvl="3">
              <a:defRPr sz="1800">
                <a:solidFill>
                  <a:srgbClr val="000000"/>
                </a:solidFill>
              </a:defRPr>
            </a:pPr>
            <a:r>
              <a:rPr sz="2800">
                <a:solidFill>
                  <a:srgbClr val="404040"/>
                </a:solidFill>
              </a:rPr>
              <a:t>Fourth level</a:t>
            </a:r>
          </a:p>
          <a:p>
            <a:pPr lvl="4">
              <a:defRPr sz="1800">
                <a:solidFill>
                  <a:srgbClr val="000000"/>
                </a:solidFill>
              </a:defRPr>
            </a:pPr>
            <a:r>
              <a:rPr sz="2800">
                <a:solidFill>
                  <a:srgbClr val="404040"/>
                </a:solidFill>
              </a:rPr>
              <a:t>Fifth level</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68"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69" name="Shape 69"/>
          <p:cNvSpPr>
            <a:spLocks noGrp="1"/>
          </p:cNvSpPr>
          <p:nvPr>
            <p:ph type="title"/>
          </p:nvPr>
        </p:nvSpPr>
        <p:spPr>
          <a:xfrm>
            <a:off x="457200" y="0"/>
            <a:ext cx="8229600" cy="1417639"/>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70" name="Shape 70"/>
          <p:cNvSpPr>
            <a:spLocks noGrp="1"/>
          </p:cNvSpPr>
          <p:nvPr>
            <p:ph type="body" idx="1"/>
          </p:nvPr>
        </p:nvSpPr>
        <p:spPr>
          <a:xfrm>
            <a:off x="457200" y="1417637"/>
            <a:ext cx="4040188" cy="757238"/>
          </a:xfrm>
          <a:prstGeom prst="rect">
            <a:avLst/>
          </a:prstGeom>
        </p:spPr>
        <p:txBody>
          <a:bodyPr lIns="0" tIns="0" rIns="0" bIns="0" anchor="b"/>
          <a:lstStyle>
            <a:lvl1pPr marL="0" indent="0">
              <a:buSzTx/>
              <a:buNone/>
              <a:tabLst>
                <a:tab pos="1790700" algn="l"/>
              </a:tabLst>
              <a:defRPr sz="2400" b="1">
                <a:solidFill>
                  <a:srgbClr val="404040"/>
                </a:solidFill>
              </a:defRPr>
            </a:lvl1pPr>
          </a:lstStyle>
          <a:p>
            <a:pPr lvl="0">
              <a:defRPr sz="1800" b="0">
                <a:solidFill>
                  <a:srgbClr val="000000"/>
                </a:solidFill>
              </a:defRPr>
            </a:pPr>
            <a:r>
              <a:rPr sz="2400" b="1">
                <a:solidFill>
                  <a:srgbClr val="404040"/>
                </a:solidFill>
              </a:rPr>
              <a:t>Click to edit Master text styles</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72"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73" name="Shape 73"/>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75"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77"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78" name="Shape 78"/>
          <p:cNvSpPr>
            <a:spLocks noGrp="1"/>
          </p:cNvSpPr>
          <p:nvPr>
            <p:ph type="title"/>
          </p:nvPr>
        </p:nvSpPr>
        <p:spPr>
          <a:xfrm>
            <a:off x="457200" y="0"/>
            <a:ext cx="3008315" cy="1435100"/>
          </a:xfrm>
          <a:prstGeom prst="rect">
            <a:avLst/>
          </a:prstGeom>
        </p:spPr>
        <p:txBody>
          <a:bodyPr lIns="0" tIns="0" rIns="0" bIns="0" anchor="b"/>
          <a:lstStyle>
            <a:lvl1pPr algn="l">
              <a:lnSpc>
                <a:spcPct val="90000"/>
              </a:lnSpc>
              <a:defRPr sz="2000" b="1">
                <a:solidFill>
                  <a:srgbClr val="F47920"/>
                </a:solidFill>
              </a:defRPr>
            </a:lvl1pPr>
          </a:lstStyle>
          <a:p>
            <a:pPr lvl="0">
              <a:defRPr sz="1800" b="0">
                <a:solidFill>
                  <a:srgbClr val="000000"/>
                </a:solidFill>
              </a:defRPr>
            </a:pPr>
            <a:r>
              <a:rPr sz="2000" b="1">
                <a:solidFill>
                  <a:srgbClr val="F47920"/>
                </a:solidFill>
              </a:rPr>
              <a:t>Click to edit Master title style</a:t>
            </a:r>
          </a:p>
        </p:txBody>
      </p:sp>
      <p:sp>
        <p:nvSpPr>
          <p:cNvPr id="79" name="Shape 79"/>
          <p:cNvSpPr>
            <a:spLocks noGrp="1"/>
          </p:cNvSpPr>
          <p:nvPr>
            <p:ph type="body" idx="1"/>
          </p:nvPr>
        </p:nvSpPr>
        <p:spPr>
          <a:xfrm>
            <a:off x="3575050" y="273050"/>
            <a:ext cx="5111750" cy="6584950"/>
          </a:xfrm>
          <a:prstGeom prst="rect">
            <a:avLst/>
          </a:prstGeom>
        </p:spPr>
        <p:txBody>
          <a:bodyPr lIns="0" tIns="0" rIns="0" bIns="0"/>
          <a:lstStyle>
            <a:lvl1pPr>
              <a:spcBef>
                <a:spcPts val="900"/>
              </a:spcBef>
              <a:buSzTx/>
              <a:buNone/>
              <a:tabLst>
                <a:tab pos="1790700" algn="l"/>
              </a:tabLst>
              <a:defRPr>
                <a:solidFill>
                  <a:srgbClr val="404040"/>
                </a:solidFill>
              </a:defRPr>
            </a:lvl1pPr>
            <a:lvl2pPr marL="411616" indent="-410027">
              <a:spcBef>
                <a:spcPts val="900"/>
              </a:spcBef>
              <a:buChar char="■"/>
              <a:tabLst>
                <a:tab pos="1790700" algn="l"/>
              </a:tabLst>
              <a:defRPr>
                <a:solidFill>
                  <a:srgbClr val="404040"/>
                </a:solidFill>
              </a:defRPr>
            </a:lvl2pPr>
            <a:lvl3pPr marL="342900" indent="0">
              <a:spcBef>
                <a:spcPts val="900"/>
              </a:spcBef>
              <a:buSzTx/>
              <a:buNone/>
              <a:tabLst>
                <a:tab pos="1790700" algn="l"/>
              </a:tabLst>
              <a:defRPr>
                <a:solidFill>
                  <a:srgbClr val="404040"/>
                </a:solidFill>
              </a:defRPr>
            </a:lvl3pPr>
            <a:lvl4pPr marL="939800" indent="-406400">
              <a:spcBef>
                <a:spcPts val="900"/>
              </a:spcBef>
              <a:buChar char="■"/>
              <a:tabLst>
                <a:tab pos="1790700" algn="l"/>
              </a:tabLst>
              <a:defRPr>
                <a:solidFill>
                  <a:srgbClr val="404040"/>
                </a:solidFill>
              </a:defRPr>
            </a:lvl4pPr>
            <a:lvl5pPr marL="342900" indent="0">
              <a:spcBef>
                <a:spcPts val="900"/>
              </a:spcBef>
              <a:buSzTx/>
              <a:buNone/>
              <a:tabLst>
                <a:tab pos="1790700" algn="l"/>
              </a:tabLst>
              <a:defRPr>
                <a:solidFill>
                  <a:srgbClr val="404040"/>
                </a:solidFill>
              </a:defRPr>
            </a:lvl5pPr>
          </a:lstStyle>
          <a:p>
            <a:pPr lvl="0">
              <a:defRPr sz="1800">
                <a:solidFill>
                  <a:srgbClr val="000000"/>
                </a:solidFill>
              </a:defRPr>
            </a:pPr>
            <a:r>
              <a:rPr sz="3200">
                <a:solidFill>
                  <a:srgbClr val="404040"/>
                </a:solidFill>
              </a:rPr>
              <a:t>Click to edit Master text styles</a:t>
            </a:r>
          </a:p>
          <a:p>
            <a:pPr lvl="1">
              <a:defRPr sz="1800">
                <a:solidFill>
                  <a:srgbClr val="000000"/>
                </a:solidFill>
              </a:defRPr>
            </a:pPr>
            <a:r>
              <a:rPr sz="3200">
                <a:solidFill>
                  <a:srgbClr val="404040"/>
                </a:solidFill>
              </a:rPr>
              <a:t>Second level</a:t>
            </a:r>
          </a:p>
          <a:p>
            <a:pPr lvl="2">
              <a:defRPr sz="1800">
                <a:solidFill>
                  <a:srgbClr val="000000"/>
                </a:solidFill>
              </a:defRPr>
            </a:pPr>
            <a:r>
              <a:rPr sz="3200">
                <a:solidFill>
                  <a:srgbClr val="404040"/>
                </a:solidFill>
              </a:rPr>
              <a:t>Third level</a:t>
            </a:r>
          </a:p>
          <a:p>
            <a:pPr lvl="3">
              <a:defRPr sz="1800">
                <a:solidFill>
                  <a:srgbClr val="000000"/>
                </a:solidFill>
              </a:defRPr>
            </a:pPr>
            <a:r>
              <a:rPr sz="3200">
                <a:solidFill>
                  <a:srgbClr val="404040"/>
                </a:solidFill>
              </a:rPr>
              <a:t>Fourth level</a:t>
            </a:r>
          </a:p>
          <a:p>
            <a:pPr lvl="4">
              <a:defRPr sz="1800">
                <a:solidFill>
                  <a:srgbClr val="000000"/>
                </a:solidFill>
              </a:defRPr>
            </a:pPr>
            <a:r>
              <a:rPr sz="3200">
                <a:solidFill>
                  <a:srgbClr val="404040"/>
                </a:solidFill>
              </a:rPr>
              <a:t>Fifth level</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4" name="Shape 14"/>
          <p:cNvSpPr>
            <a:spLocks noGrp="1"/>
          </p:cNvSpPr>
          <p:nvPr>
            <p:ph type="title"/>
          </p:nvPr>
        </p:nvSpPr>
        <p:spPr>
          <a:prstGeom prst="rect">
            <a:avLst/>
          </a:prstGeom>
        </p:spPr>
        <p:txBody>
          <a:bodyPr/>
          <a:lstStyle/>
          <a:p>
            <a:pPr lvl="0">
              <a:defRPr sz="1800"/>
            </a:pPr>
            <a:r>
              <a:rPr sz="4400"/>
              <a:t>Click to edit Master title style</a:t>
            </a:r>
          </a:p>
        </p:txBody>
      </p:sp>
      <p:sp>
        <p:nvSpPr>
          <p:cNvPr id="15" name="Shape 15"/>
          <p:cNvSpPr>
            <a:spLocks noGrp="1"/>
          </p:cNvSpPr>
          <p:nvPr>
            <p:ph type="body" idx="1"/>
          </p:nvPr>
        </p:nvSpPr>
        <p:spPr>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81"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82" name="Shape 82"/>
          <p:cNvSpPr>
            <a:spLocks noGrp="1"/>
          </p:cNvSpPr>
          <p:nvPr>
            <p:ph type="title"/>
          </p:nvPr>
        </p:nvSpPr>
        <p:spPr>
          <a:xfrm>
            <a:off x="1792288" y="4800600"/>
            <a:ext cx="5486402" cy="566738"/>
          </a:xfrm>
          <a:prstGeom prst="rect">
            <a:avLst/>
          </a:prstGeom>
        </p:spPr>
        <p:txBody>
          <a:bodyPr lIns="0" tIns="0" rIns="0" bIns="0" anchor="b"/>
          <a:lstStyle>
            <a:lvl1pPr algn="l">
              <a:lnSpc>
                <a:spcPct val="90000"/>
              </a:lnSpc>
              <a:defRPr sz="2000" b="1">
                <a:solidFill>
                  <a:srgbClr val="F47920"/>
                </a:solidFill>
              </a:defRPr>
            </a:lvl1pPr>
          </a:lstStyle>
          <a:p>
            <a:pPr lvl="0">
              <a:defRPr sz="1800" b="0">
                <a:solidFill>
                  <a:srgbClr val="000000"/>
                </a:solidFill>
              </a:defRPr>
            </a:pPr>
            <a:r>
              <a:rPr sz="2000" b="1">
                <a:solidFill>
                  <a:srgbClr val="F47920"/>
                </a:solidFill>
              </a:rPr>
              <a:t>Click to edit Master title style</a:t>
            </a:r>
          </a:p>
        </p:txBody>
      </p:sp>
      <p:sp>
        <p:nvSpPr>
          <p:cNvPr id="83" name="Shape 83"/>
          <p:cNvSpPr>
            <a:spLocks noGrp="1"/>
          </p:cNvSpPr>
          <p:nvPr>
            <p:ph type="body" idx="1"/>
          </p:nvPr>
        </p:nvSpPr>
        <p:spPr>
          <a:xfrm>
            <a:off x="1792288" y="5367337"/>
            <a:ext cx="5486402" cy="804864"/>
          </a:xfrm>
          <a:prstGeom prst="rect">
            <a:avLst/>
          </a:prstGeom>
        </p:spPr>
        <p:txBody>
          <a:bodyPr lIns="0" tIns="0" rIns="0" bIns="0"/>
          <a:lstStyle>
            <a:lvl1pPr marL="0" indent="0">
              <a:spcBef>
                <a:spcPts val="400"/>
              </a:spcBef>
              <a:buSzTx/>
              <a:buNone/>
              <a:tabLst>
                <a:tab pos="1790700" algn="l"/>
              </a:tabLst>
              <a:defRPr sz="1400">
                <a:solidFill>
                  <a:srgbClr val="404040"/>
                </a:solidFill>
              </a:defRPr>
            </a:lvl1pPr>
          </a:lstStyle>
          <a:p>
            <a:pPr lvl="0">
              <a:defRPr sz="1800">
                <a:solidFill>
                  <a:srgbClr val="000000"/>
                </a:solidFill>
              </a:defRPr>
            </a:pPr>
            <a:r>
              <a:rPr sz="1400">
                <a:solidFill>
                  <a:srgbClr val="404040"/>
                </a:solidFill>
              </a:rPr>
              <a:t>Click to edit Master text styles</a:t>
            </a: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pic>
        <p:nvPicPr>
          <p:cNvPr id="85"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86" name="Shape 86"/>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87" name="Shape 87"/>
          <p:cNvSpPr>
            <a:spLocks noGrp="1"/>
          </p:cNvSpPr>
          <p:nvPr>
            <p:ph type="body" idx="1"/>
          </p:nvPr>
        </p:nvSpPr>
        <p:spPr>
          <a:xfrm>
            <a:off x="414337" y="1431925"/>
            <a:ext cx="8315326"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pic>
        <p:nvPicPr>
          <p:cNvPr id="89"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90" name="Shape 90"/>
          <p:cNvSpPr>
            <a:spLocks noGrp="1"/>
          </p:cNvSpPr>
          <p:nvPr>
            <p:ph type="title"/>
          </p:nvPr>
        </p:nvSpPr>
        <p:spPr>
          <a:xfrm>
            <a:off x="6651625" y="0"/>
            <a:ext cx="2078040" cy="5949950"/>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91" name="Shape 91"/>
          <p:cNvSpPr>
            <a:spLocks noGrp="1"/>
          </p:cNvSpPr>
          <p:nvPr>
            <p:ph type="body" idx="1"/>
          </p:nvPr>
        </p:nvSpPr>
        <p:spPr>
          <a:xfrm>
            <a:off x="414337" y="44450"/>
            <a:ext cx="6084890" cy="6813550"/>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and Text over Content">
    <p:spTree>
      <p:nvGrpSpPr>
        <p:cNvPr id="1" name=""/>
        <p:cNvGrpSpPr/>
        <p:nvPr/>
      </p:nvGrpSpPr>
      <p:grpSpPr>
        <a:xfrm>
          <a:off x="0" y="0"/>
          <a:ext cx="0" cy="0"/>
          <a:chOff x="0" y="0"/>
          <a:chExt cx="0" cy="0"/>
        </a:xfrm>
      </p:grpSpPr>
      <p:pic>
        <p:nvPicPr>
          <p:cNvPr id="93"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94" name="Shape 94"/>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95" name="Shape 95"/>
          <p:cNvSpPr>
            <a:spLocks noGrp="1"/>
          </p:cNvSpPr>
          <p:nvPr>
            <p:ph type="body" idx="1"/>
          </p:nvPr>
        </p:nvSpPr>
        <p:spPr>
          <a:xfrm>
            <a:off x="414337" y="1431925"/>
            <a:ext cx="8315326"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97"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98" name="Shape 98"/>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Title, Text and Clip Art">
    <p:spTree>
      <p:nvGrpSpPr>
        <p:cNvPr id="1" name=""/>
        <p:cNvGrpSpPr/>
        <p:nvPr/>
      </p:nvGrpSpPr>
      <p:grpSpPr>
        <a:xfrm>
          <a:off x="0" y="0"/>
          <a:ext cx="0" cy="0"/>
          <a:chOff x="0" y="0"/>
          <a:chExt cx="0" cy="0"/>
        </a:xfrm>
      </p:grpSpPr>
      <p:pic>
        <p:nvPicPr>
          <p:cNvPr id="100"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101" name="Shape 101"/>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102" name="Shape 102"/>
          <p:cNvSpPr>
            <a:spLocks noGrp="1"/>
          </p:cNvSpPr>
          <p:nvPr>
            <p:ph type="body" idx="1"/>
          </p:nvPr>
        </p:nvSpPr>
        <p:spPr>
          <a:xfrm>
            <a:off x="414337" y="1431925"/>
            <a:ext cx="4081465"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itle and 2 Content over Text">
    <p:spTree>
      <p:nvGrpSpPr>
        <p:cNvPr id="1" name=""/>
        <p:cNvGrpSpPr/>
        <p:nvPr/>
      </p:nvGrpSpPr>
      <p:grpSpPr>
        <a:xfrm>
          <a:off x="0" y="0"/>
          <a:ext cx="0" cy="0"/>
          <a:chOff x="0" y="0"/>
          <a:chExt cx="0" cy="0"/>
        </a:xfrm>
      </p:grpSpPr>
      <p:pic>
        <p:nvPicPr>
          <p:cNvPr id="104"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105" name="Shape 105"/>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106" name="Shape 106"/>
          <p:cNvSpPr>
            <a:spLocks noGrp="1"/>
          </p:cNvSpPr>
          <p:nvPr>
            <p:ph type="body" idx="1"/>
          </p:nvPr>
        </p:nvSpPr>
        <p:spPr>
          <a:xfrm>
            <a:off x="414337" y="1431925"/>
            <a:ext cx="4081465"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tle and Content over Text">
    <p:spTree>
      <p:nvGrpSpPr>
        <p:cNvPr id="1" name=""/>
        <p:cNvGrpSpPr/>
        <p:nvPr/>
      </p:nvGrpSpPr>
      <p:grpSpPr>
        <a:xfrm>
          <a:off x="0" y="0"/>
          <a:ext cx="0" cy="0"/>
          <a:chOff x="0" y="0"/>
          <a:chExt cx="0" cy="0"/>
        </a:xfrm>
      </p:grpSpPr>
      <p:pic>
        <p:nvPicPr>
          <p:cNvPr id="108" name="image3.jpeg" descr="PPT_bottombar"/>
          <p:cNvPicPr/>
          <p:nvPr/>
        </p:nvPicPr>
        <p:blipFill>
          <a:blip r:embed="rId2" cstate="print">
            <a:extLst/>
          </a:blip>
          <a:stretch>
            <a:fillRect/>
          </a:stretch>
        </p:blipFill>
        <p:spPr>
          <a:xfrm>
            <a:off x="0" y="5970587"/>
            <a:ext cx="9144000" cy="901702"/>
          </a:xfrm>
          <a:prstGeom prst="rect">
            <a:avLst/>
          </a:prstGeom>
          <a:ln w="12700">
            <a:miter lim="400000"/>
          </a:ln>
        </p:spPr>
      </p:pic>
      <p:sp>
        <p:nvSpPr>
          <p:cNvPr id="109" name="Shape 109"/>
          <p:cNvSpPr>
            <a:spLocks noGrp="1"/>
          </p:cNvSpPr>
          <p:nvPr>
            <p:ph type="title"/>
          </p:nvPr>
        </p:nvSpPr>
        <p:spPr>
          <a:xfrm>
            <a:off x="414337" y="0"/>
            <a:ext cx="8315326" cy="1173163"/>
          </a:xfrm>
          <a:prstGeom prst="rect">
            <a:avLst/>
          </a:prstGeom>
        </p:spPr>
        <p:txBody>
          <a:bodyPr lIns="0" tIns="0" rIns="0" bIns="0" anchor="b"/>
          <a:lstStyle>
            <a:lvl1pPr algn="l">
              <a:lnSpc>
                <a:spcPct val="90000"/>
              </a:lnSpc>
              <a:defRPr sz="3000" b="1">
                <a:solidFill>
                  <a:srgbClr val="F47920"/>
                </a:solidFill>
              </a:defRPr>
            </a:lvl1pPr>
          </a:lstStyle>
          <a:p>
            <a:pPr lvl="0">
              <a:defRPr sz="1800" b="0">
                <a:solidFill>
                  <a:srgbClr val="000000"/>
                </a:solidFill>
              </a:defRPr>
            </a:pPr>
            <a:r>
              <a:rPr sz="3000" b="1">
                <a:solidFill>
                  <a:srgbClr val="F47920"/>
                </a:solidFill>
              </a:rPr>
              <a:t>Click to edit Master title style</a:t>
            </a:r>
          </a:p>
        </p:txBody>
      </p:sp>
      <p:sp>
        <p:nvSpPr>
          <p:cNvPr id="110" name="Shape 110"/>
          <p:cNvSpPr>
            <a:spLocks noGrp="1"/>
          </p:cNvSpPr>
          <p:nvPr>
            <p:ph type="body" idx="1"/>
          </p:nvPr>
        </p:nvSpPr>
        <p:spPr>
          <a:xfrm>
            <a:off x="414337" y="1431925"/>
            <a:ext cx="8315326" cy="5426075"/>
          </a:xfrm>
          <a:prstGeom prst="rect">
            <a:avLst/>
          </a:prstGeom>
        </p:spPr>
        <p:txBody>
          <a:bodyPr lIns="0" tIns="0" rIns="0" bIns="0"/>
          <a:lstStyle>
            <a:lvl1pPr>
              <a:buSzTx/>
              <a:buNone/>
              <a:tabLst>
                <a:tab pos="1790700" algn="l"/>
              </a:tabLst>
              <a:defRPr sz="2400">
                <a:solidFill>
                  <a:srgbClr val="404040"/>
                </a:solidFill>
              </a:defRPr>
            </a:lvl1pPr>
            <a:lvl2pPr marL="360363" indent="-358775">
              <a:buChar char="■"/>
              <a:tabLst>
                <a:tab pos="1790700" algn="l"/>
              </a:tabLst>
              <a:defRPr sz="2400">
                <a:solidFill>
                  <a:srgbClr val="404040"/>
                </a:solidFill>
              </a:defRPr>
            </a:lvl2pPr>
            <a:lvl3pPr marL="342900" indent="0">
              <a:buSzTx/>
              <a:buNone/>
              <a:tabLst>
                <a:tab pos="1790700" algn="l"/>
              </a:tabLst>
              <a:defRPr sz="2400">
                <a:solidFill>
                  <a:srgbClr val="404040"/>
                </a:solidFill>
              </a:defRPr>
            </a:lvl3pPr>
            <a:lvl4pPr marL="787400" indent="-254000">
              <a:buChar char="■"/>
              <a:tabLst>
                <a:tab pos="1790700" algn="l"/>
              </a:tabLst>
              <a:defRPr sz="2400">
                <a:solidFill>
                  <a:srgbClr val="404040"/>
                </a:solidFill>
              </a:defRPr>
            </a:lvl4pPr>
            <a:lvl5pPr marL="342900" indent="0">
              <a:buSzTx/>
              <a:buNone/>
              <a:tabLst>
                <a:tab pos="1790700" algn="l"/>
              </a:tabLst>
              <a:defRPr sz="2400">
                <a:solidFill>
                  <a:srgbClr val="404040"/>
                </a:solidFill>
              </a:defRPr>
            </a:lvl5pPr>
          </a:lstStyle>
          <a:p>
            <a:pPr lvl="0">
              <a:defRPr sz="1800">
                <a:solidFill>
                  <a:srgbClr val="000000"/>
                </a:solidFill>
              </a:defRPr>
            </a:pPr>
            <a:r>
              <a:rPr sz="2400">
                <a:solidFill>
                  <a:srgbClr val="404040"/>
                </a:solidFill>
              </a:rPr>
              <a:t>Click to edit Master text styles</a:t>
            </a:r>
          </a:p>
          <a:p>
            <a:pPr lvl="1">
              <a:defRPr sz="1800">
                <a:solidFill>
                  <a:srgbClr val="000000"/>
                </a:solidFill>
              </a:defRPr>
            </a:pPr>
            <a:r>
              <a:rPr sz="2400">
                <a:solidFill>
                  <a:srgbClr val="404040"/>
                </a:solidFill>
              </a:rPr>
              <a:t>Second level</a:t>
            </a:r>
          </a:p>
          <a:p>
            <a:pPr lvl="2">
              <a:defRPr sz="1800">
                <a:solidFill>
                  <a:srgbClr val="000000"/>
                </a:solidFill>
              </a:defRPr>
            </a:pPr>
            <a:r>
              <a:rPr sz="2400">
                <a:solidFill>
                  <a:srgbClr val="404040"/>
                </a:solidFill>
              </a:rPr>
              <a:t>Third level</a:t>
            </a:r>
          </a:p>
          <a:p>
            <a:pPr lvl="3">
              <a:defRPr sz="1800">
                <a:solidFill>
                  <a:srgbClr val="000000"/>
                </a:solidFill>
              </a:defRPr>
            </a:pPr>
            <a:r>
              <a:rPr sz="2400">
                <a:solidFill>
                  <a:srgbClr val="404040"/>
                </a:solidFill>
              </a:rPr>
              <a:t>Fourth level</a:t>
            </a:r>
          </a:p>
          <a:p>
            <a:pPr lvl="4">
              <a:defRPr sz="1800">
                <a:solidFill>
                  <a:srgbClr val="000000"/>
                </a:solidFill>
              </a:defRPr>
            </a:pPr>
            <a:r>
              <a:rPr sz="2400">
                <a:solidFill>
                  <a:srgbClr val="404040"/>
                </a:solidFill>
              </a:rPr>
              <a:t>Fifth level</a:t>
            </a: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tle and Content">
    <p:bg>
      <p:bgPr>
        <a:solidFill>
          <a:srgbClr val="1F497D"/>
        </a:solidFill>
        <a:effectLst/>
      </p:bgPr>
    </p:bg>
    <p:spTree>
      <p:nvGrpSpPr>
        <p:cNvPr id="1" name=""/>
        <p:cNvGrpSpPr/>
        <p:nvPr/>
      </p:nvGrpSpPr>
      <p:grpSpPr>
        <a:xfrm>
          <a:off x="0" y="0"/>
          <a:ext cx="0" cy="0"/>
          <a:chOff x="0" y="0"/>
          <a:chExt cx="0" cy="0"/>
        </a:xfrm>
      </p:grpSpPr>
      <p:sp>
        <p:nvSpPr>
          <p:cNvPr id="112" name="Shape 112"/>
          <p:cNvSpPr>
            <a:spLocks noGrp="1"/>
          </p:cNvSpPr>
          <p:nvPr>
            <p:ph type="title"/>
          </p:nvPr>
        </p:nvSpPr>
        <p:spPr>
          <a:xfrm>
            <a:off x="457200" y="92075"/>
            <a:ext cx="8229600" cy="1508126"/>
          </a:xfrm>
          <a:prstGeom prst="rect">
            <a:avLst/>
          </a:prstGeom>
        </p:spPr>
        <p:txBody>
          <a:bodyPr lIns="0" tIns="0" rIns="0" bIns="0">
            <a:normAutofit/>
          </a:bodyPr>
          <a:lstStyle>
            <a:lvl1pPr>
              <a:defRPr>
                <a:solidFill>
                  <a:srgbClr val="FFFFFF"/>
                </a:solidFill>
                <a:latin typeface="Calibri"/>
                <a:ea typeface="Calibri"/>
                <a:cs typeface="Calibri"/>
                <a:sym typeface="Calibri"/>
              </a:defRPr>
            </a:lvl1pPr>
          </a:lstStyle>
          <a:p>
            <a:pPr lvl="0">
              <a:defRPr sz="1800">
                <a:solidFill>
                  <a:srgbClr val="000000"/>
                </a:solidFill>
              </a:defRPr>
            </a:pPr>
            <a:r>
              <a:rPr sz="4400">
                <a:solidFill>
                  <a:srgbClr val="FFFFFF"/>
                </a:solidFill>
              </a:rPr>
              <a:t>Titeltekst</a:t>
            </a:r>
          </a:p>
        </p:txBody>
      </p:sp>
      <p:sp>
        <p:nvSpPr>
          <p:cNvPr id="113" name="Shape 113"/>
          <p:cNvSpPr>
            <a:spLocks noGrp="1"/>
          </p:cNvSpPr>
          <p:nvPr>
            <p:ph type="body" idx="1"/>
          </p:nvPr>
        </p:nvSpPr>
        <p:spPr>
          <a:xfrm>
            <a:off x="457200" y="1600200"/>
            <a:ext cx="8229600" cy="5257800"/>
          </a:xfrm>
          <a:prstGeom prst="rect">
            <a:avLst/>
          </a:prstGeom>
        </p:spPr>
        <p:txBody>
          <a:bodyPr lIns="0" tIns="0" rIns="0" bIns="0">
            <a:normAutofit/>
          </a:bodyPr>
          <a:lstStyle>
            <a:lvl1pPr>
              <a:buFont typeface="Arial"/>
              <a:defRPr>
                <a:solidFill>
                  <a:srgbClr val="FFFFFF"/>
                </a:solidFill>
                <a:latin typeface="Calibri"/>
                <a:ea typeface="Calibri"/>
                <a:cs typeface="Calibri"/>
                <a:sym typeface="Calibri"/>
              </a:defRPr>
            </a:lvl1pPr>
            <a:lvl2pPr>
              <a:buFont typeface="Arial"/>
              <a:defRPr>
                <a:solidFill>
                  <a:srgbClr val="FFFFFF"/>
                </a:solidFill>
                <a:latin typeface="Calibri"/>
                <a:ea typeface="Calibri"/>
                <a:cs typeface="Calibri"/>
                <a:sym typeface="Calibri"/>
              </a:defRPr>
            </a:lvl2pPr>
            <a:lvl3pPr>
              <a:buFont typeface="Arial"/>
              <a:defRPr>
                <a:solidFill>
                  <a:srgbClr val="FFFFFF"/>
                </a:solidFill>
                <a:latin typeface="Calibri"/>
                <a:ea typeface="Calibri"/>
                <a:cs typeface="Calibri"/>
                <a:sym typeface="Calibri"/>
              </a:defRPr>
            </a:lvl3pPr>
            <a:lvl4pPr>
              <a:buFont typeface="Arial"/>
              <a:defRPr>
                <a:solidFill>
                  <a:srgbClr val="FFFFFF"/>
                </a:solidFill>
                <a:latin typeface="Calibri"/>
                <a:ea typeface="Calibri"/>
                <a:cs typeface="Calibri"/>
                <a:sym typeface="Calibri"/>
              </a:defRPr>
            </a:lvl4pPr>
            <a:lvl5pPr>
              <a:buFont typeface="Arial"/>
              <a:defRPr>
                <a:solidFill>
                  <a:srgbClr val="FFFFFF"/>
                </a:solidFill>
                <a:latin typeface="Calibri"/>
                <a:ea typeface="Calibri"/>
                <a:cs typeface="Calibri"/>
                <a:sym typeface="Calibri"/>
              </a:defRPr>
            </a:lvl5pPr>
          </a:lstStyle>
          <a:p>
            <a:pPr lvl="0">
              <a:defRPr sz="1800">
                <a:solidFill>
                  <a:srgbClr val="000000"/>
                </a:solidFill>
              </a:defRPr>
            </a:pPr>
            <a:r>
              <a:rPr sz="3200">
                <a:solidFill>
                  <a:srgbClr val="FFFFFF"/>
                </a:solidFill>
              </a:rPr>
              <a:t>Hoofdtekst - niveau één</a:t>
            </a:r>
          </a:p>
          <a:p>
            <a:pPr lvl="1">
              <a:defRPr sz="1800">
                <a:solidFill>
                  <a:srgbClr val="000000"/>
                </a:solidFill>
              </a:defRPr>
            </a:pPr>
            <a:r>
              <a:rPr sz="3200">
                <a:solidFill>
                  <a:srgbClr val="FFFFFF"/>
                </a:solidFill>
              </a:rPr>
              <a:t>Hoofdtekst - niveau twee</a:t>
            </a:r>
          </a:p>
          <a:p>
            <a:pPr lvl="2">
              <a:defRPr sz="1800">
                <a:solidFill>
                  <a:srgbClr val="000000"/>
                </a:solidFill>
              </a:defRPr>
            </a:pPr>
            <a:r>
              <a:rPr sz="3200">
                <a:solidFill>
                  <a:srgbClr val="FFFFFF"/>
                </a:solidFill>
              </a:rPr>
              <a:t>Hoofdtekst - niveau drie</a:t>
            </a:r>
          </a:p>
          <a:p>
            <a:pPr lvl="3">
              <a:defRPr sz="1800">
                <a:solidFill>
                  <a:srgbClr val="000000"/>
                </a:solidFill>
              </a:defRPr>
            </a:pPr>
            <a:r>
              <a:rPr sz="3200">
                <a:solidFill>
                  <a:srgbClr val="FFFFFF"/>
                </a:solidFill>
              </a:rPr>
              <a:t>Hoofdtekst - niveau vier</a:t>
            </a:r>
          </a:p>
          <a:p>
            <a:pPr lvl="4">
              <a:defRPr sz="1800">
                <a:solidFill>
                  <a:srgbClr val="000000"/>
                </a:solidFill>
              </a:defRPr>
            </a:pPr>
            <a:r>
              <a:rPr sz="3200">
                <a:solidFill>
                  <a:srgbClr val="FFFFFF"/>
                </a:solidFill>
              </a:rPr>
              <a:t>Hoofdtekst - niveau vijf</a:t>
            </a:r>
          </a:p>
        </p:txBody>
      </p:sp>
      <p:sp>
        <p:nvSpPr>
          <p:cNvPr id="114" name="Shape 114"/>
          <p:cNvSpPr>
            <a:spLocks noGrp="1"/>
          </p:cNvSpPr>
          <p:nvPr>
            <p:ph type="sldNum" sz="quarter" idx="2"/>
          </p:nvPr>
        </p:nvSpPr>
        <p:spPr>
          <a:xfrm>
            <a:off x="6553200" y="6404291"/>
            <a:ext cx="2133600" cy="269239"/>
          </a:xfrm>
          <a:prstGeom prst="rect">
            <a:avLst/>
          </a:prstGeom>
        </p:spPr>
        <p:txBody>
          <a:bodyPr lIns="0" tIns="0" rIns="0" bIns="0" anchor="ctr"/>
          <a:lstStyle>
            <a:lvl1pPr>
              <a:defRPr sz="1200">
                <a:solidFill>
                  <a:srgbClr val="FFFFFF"/>
                </a:solidFill>
                <a:latin typeface="Calibri"/>
                <a:ea typeface="Calibri"/>
                <a:cs typeface="Calibri"/>
                <a:sym typeface="Calibri"/>
              </a:defRPr>
            </a:lvl1pPr>
          </a:lstStyle>
          <a:p>
            <a:pPr lvl="0"/>
            <a:fld id="{86CB4B4D-7CA3-9044-876B-883B54F8677D}" type="slidenum">
              <a:rPr/>
              <a:pPr lvl="0"/>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1F497D"/>
        </a:solidFill>
        <a:effectLst/>
      </p:bgPr>
    </p:bg>
    <p:spTree>
      <p:nvGrpSpPr>
        <p:cNvPr id="1" name=""/>
        <p:cNvGrpSpPr/>
        <p:nvPr/>
      </p:nvGrpSpPr>
      <p:grpSpPr>
        <a:xfrm>
          <a:off x="0" y="0"/>
          <a:ext cx="0" cy="0"/>
          <a:chOff x="0" y="0"/>
          <a:chExt cx="0" cy="0"/>
        </a:xfrm>
      </p:grpSpPr>
      <p:sp>
        <p:nvSpPr>
          <p:cNvPr id="116" name="Shape 116"/>
          <p:cNvSpPr>
            <a:spLocks noGrp="1"/>
          </p:cNvSpPr>
          <p:nvPr>
            <p:ph type="sldNum" sz="quarter" idx="2"/>
          </p:nvPr>
        </p:nvSpPr>
        <p:spPr>
          <a:xfrm>
            <a:off x="6553200" y="6404291"/>
            <a:ext cx="2133600" cy="269239"/>
          </a:xfrm>
          <a:prstGeom prst="rect">
            <a:avLst/>
          </a:prstGeom>
        </p:spPr>
        <p:txBody>
          <a:bodyPr lIns="0" tIns="0" rIns="0" bIns="0" anchor="ctr"/>
          <a:lstStyle>
            <a:lvl1pPr>
              <a:defRPr sz="1200">
                <a:solidFill>
                  <a:srgbClr val="FFFFFF"/>
                </a:solidFill>
                <a:latin typeface="Calibri"/>
                <a:ea typeface="Calibri"/>
                <a:cs typeface="Calibri"/>
                <a:sym typeface="Calibri"/>
              </a:defRPr>
            </a:lvl1pPr>
          </a:lstStyle>
          <a:p>
            <a:pPr lvl="0"/>
            <a:fld id="{86CB4B4D-7CA3-9044-876B-883B54F8677D}" type="slidenum">
              <a:rPr/>
              <a:pPr lvl="0"/>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8" name="Shape 18"/>
          <p:cNvSpPr>
            <a:spLocks noGrp="1"/>
          </p:cNvSpPr>
          <p:nvPr>
            <p:ph type="title"/>
          </p:nvPr>
        </p:nvSpPr>
        <p:spPr>
          <a:xfrm>
            <a:off x="722312" y="4406900"/>
            <a:ext cx="7772401" cy="1362075"/>
          </a:xfrm>
          <a:prstGeom prst="rect">
            <a:avLst/>
          </a:prstGeom>
        </p:spPr>
        <p:txBody>
          <a:bodyPr anchor="t"/>
          <a:lstStyle>
            <a:lvl1pPr algn="l">
              <a:defRPr sz="4000" b="1" cap="all"/>
            </a:lvl1pPr>
          </a:lstStyle>
          <a:p>
            <a:pPr lvl="0">
              <a:defRPr sz="1800" b="0" cap="none"/>
            </a:pPr>
            <a:r>
              <a:rPr sz="4000" b="1" cap="all"/>
              <a:t>Click to edit Master title style</a:t>
            </a:r>
          </a:p>
        </p:txBody>
      </p:sp>
      <p:sp>
        <p:nvSpPr>
          <p:cNvPr id="19" name="Shape 19"/>
          <p:cNvSpPr>
            <a:spLocks noGrp="1"/>
          </p:cNvSpPr>
          <p:nvPr>
            <p:ph type="body" idx="1"/>
          </p:nvPr>
        </p:nvSpPr>
        <p:spPr>
          <a:xfrm>
            <a:off x="722312" y="2906713"/>
            <a:ext cx="7772401" cy="1500189"/>
          </a:xfrm>
          <a:prstGeom prst="rect">
            <a:avLst/>
          </a:prstGeom>
        </p:spPr>
        <p:txBody>
          <a:bodyPr anchor="b"/>
          <a:lstStyle>
            <a:lvl1pPr marL="0" indent="0">
              <a:spcBef>
                <a:spcPts val="400"/>
              </a:spcBef>
              <a:buSzTx/>
              <a:buNone/>
              <a:defRPr sz="2000"/>
            </a:lvl1pPr>
          </a:lstStyle>
          <a:p>
            <a:pPr lvl="0">
              <a:defRPr sz="1800"/>
            </a:pPr>
            <a:r>
              <a:rPr sz="2000"/>
              <a:t>Click to edit Master text styles</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wo Content">
    <p:bg>
      <p:bgPr>
        <a:solidFill>
          <a:srgbClr val="1F497D"/>
        </a:solidFill>
        <a:effectLst/>
      </p:bgPr>
    </p:bg>
    <p:spTree>
      <p:nvGrpSpPr>
        <p:cNvPr id="1" name=""/>
        <p:cNvGrpSpPr/>
        <p:nvPr/>
      </p:nvGrpSpPr>
      <p:grpSpPr>
        <a:xfrm>
          <a:off x="0" y="0"/>
          <a:ext cx="0" cy="0"/>
          <a:chOff x="0" y="0"/>
          <a:chExt cx="0" cy="0"/>
        </a:xfrm>
      </p:grpSpPr>
      <p:sp>
        <p:nvSpPr>
          <p:cNvPr id="118" name="Shape 118"/>
          <p:cNvSpPr>
            <a:spLocks noGrp="1"/>
          </p:cNvSpPr>
          <p:nvPr>
            <p:ph type="title"/>
          </p:nvPr>
        </p:nvSpPr>
        <p:spPr>
          <a:xfrm>
            <a:off x="457200" y="92075"/>
            <a:ext cx="8229600" cy="1508126"/>
          </a:xfrm>
          <a:prstGeom prst="rect">
            <a:avLst/>
          </a:prstGeom>
        </p:spPr>
        <p:txBody>
          <a:bodyPr lIns="0" tIns="0" rIns="0" bIns="0">
            <a:normAutofit/>
          </a:bodyPr>
          <a:lstStyle>
            <a:lvl1pPr>
              <a:defRPr>
                <a:solidFill>
                  <a:srgbClr val="FFFFFF"/>
                </a:solidFill>
                <a:latin typeface="Calibri"/>
                <a:ea typeface="Calibri"/>
                <a:cs typeface="Calibri"/>
                <a:sym typeface="Calibri"/>
              </a:defRPr>
            </a:lvl1pPr>
          </a:lstStyle>
          <a:p>
            <a:pPr lvl="0">
              <a:defRPr sz="1800">
                <a:solidFill>
                  <a:srgbClr val="000000"/>
                </a:solidFill>
              </a:defRPr>
            </a:pPr>
            <a:r>
              <a:rPr sz="4400">
                <a:solidFill>
                  <a:srgbClr val="FFFFFF"/>
                </a:solidFill>
              </a:rPr>
              <a:t>Titeltekst</a:t>
            </a:r>
          </a:p>
        </p:txBody>
      </p:sp>
      <p:sp>
        <p:nvSpPr>
          <p:cNvPr id="119" name="Shape 119"/>
          <p:cNvSpPr>
            <a:spLocks noGrp="1"/>
          </p:cNvSpPr>
          <p:nvPr>
            <p:ph type="body" idx="1"/>
          </p:nvPr>
        </p:nvSpPr>
        <p:spPr>
          <a:xfrm>
            <a:off x="457200" y="1600200"/>
            <a:ext cx="4038600" cy="5257800"/>
          </a:xfrm>
          <a:prstGeom prst="rect">
            <a:avLst/>
          </a:prstGeom>
        </p:spPr>
        <p:txBody>
          <a:bodyPr lIns="0" tIns="0" rIns="0" bIns="0">
            <a:normAutofit/>
          </a:bodyPr>
          <a:lstStyle>
            <a:lvl1pPr>
              <a:spcBef>
                <a:spcPts val="600"/>
              </a:spcBef>
              <a:buFont typeface="Arial"/>
              <a:defRPr sz="2800">
                <a:solidFill>
                  <a:srgbClr val="FFFFFF"/>
                </a:solidFill>
                <a:latin typeface="Calibri"/>
                <a:ea typeface="Calibri"/>
                <a:cs typeface="Calibri"/>
                <a:sym typeface="Calibri"/>
              </a:defRPr>
            </a:lvl1pPr>
            <a:lvl2pPr marL="790575" indent="-333375">
              <a:spcBef>
                <a:spcPts val="600"/>
              </a:spcBef>
              <a:buFont typeface="Arial"/>
              <a:defRPr sz="2800">
                <a:solidFill>
                  <a:srgbClr val="FFFFFF"/>
                </a:solidFill>
                <a:latin typeface="Calibri"/>
                <a:ea typeface="Calibri"/>
                <a:cs typeface="Calibri"/>
                <a:sym typeface="Calibri"/>
              </a:defRPr>
            </a:lvl2pPr>
            <a:lvl3pPr marL="1234438" indent="-320038">
              <a:spcBef>
                <a:spcPts val="600"/>
              </a:spcBef>
              <a:buFont typeface="Arial"/>
              <a:defRPr sz="2800">
                <a:solidFill>
                  <a:srgbClr val="FFFFFF"/>
                </a:solidFill>
                <a:latin typeface="Calibri"/>
                <a:ea typeface="Calibri"/>
                <a:cs typeface="Calibri"/>
                <a:sym typeface="Calibri"/>
              </a:defRPr>
            </a:lvl3pPr>
            <a:lvl4pPr marL="1727200" indent="-355600">
              <a:spcBef>
                <a:spcPts val="600"/>
              </a:spcBef>
              <a:buFont typeface="Arial"/>
              <a:defRPr sz="2800">
                <a:solidFill>
                  <a:srgbClr val="FFFFFF"/>
                </a:solidFill>
                <a:latin typeface="Calibri"/>
                <a:ea typeface="Calibri"/>
                <a:cs typeface="Calibri"/>
                <a:sym typeface="Calibri"/>
              </a:defRPr>
            </a:lvl4pPr>
            <a:lvl5pPr marL="2184400" indent="-355600">
              <a:spcBef>
                <a:spcPts val="600"/>
              </a:spcBef>
              <a:buFont typeface="Arial"/>
              <a:defRPr sz="2800">
                <a:solidFill>
                  <a:srgbClr val="FFFFFF"/>
                </a:solidFill>
                <a:latin typeface="Calibri"/>
                <a:ea typeface="Calibri"/>
                <a:cs typeface="Calibri"/>
                <a:sym typeface="Calibri"/>
              </a:defRPr>
            </a:lvl5pPr>
          </a:lstStyle>
          <a:p>
            <a:pPr lvl="0">
              <a:defRPr sz="1800">
                <a:solidFill>
                  <a:srgbClr val="000000"/>
                </a:solidFill>
              </a:defRPr>
            </a:pPr>
            <a:r>
              <a:rPr sz="2800">
                <a:solidFill>
                  <a:srgbClr val="FFFFFF"/>
                </a:solidFill>
              </a:rPr>
              <a:t>Hoofdtekst - niveau één</a:t>
            </a:r>
          </a:p>
          <a:p>
            <a:pPr lvl="1">
              <a:defRPr sz="1800">
                <a:solidFill>
                  <a:srgbClr val="000000"/>
                </a:solidFill>
              </a:defRPr>
            </a:pPr>
            <a:r>
              <a:rPr sz="2800">
                <a:solidFill>
                  <a:srgbClr val="FFFFFF"/>
                </a:solidFill>
              </a:rPr>
              <a:t>Hoofdtekst - niveau twee</a:t>
            </a:r>
          </a:p>
          <a:p>
            <a:pPr lvl="2">
              <a:defRPr sz="1800">
                <a:solidFill>
                  <a:srgbClr val="000000"/>
                </a:solidFill>
              </a:defRPr>
            </a:pPr>
            <a:r>
              <a:rPr sz="2800">
                <a:solidFill>
                  <a:srgbClr val="FFFFFF"/>
                </a:solidFill>
              </a:rPr>
              <a:t>Hoofdtekst - niveau drie</a:t>
            </a:r>
          </a:p>
          <a:p>
            <a:pPr lvl="3">
              <a:defRPr sz="1800">
                <a:solidFill>
                  <a:srgbClr val="000000"/>
                </a:solidFill>
              </a:defRPr>
            </a:pPr>
            <a:r>
              <a:rPr sz="2800">
                <a:solidFill>
                  <a:srgbClr val="FFFFFF"/>
                </a:solidFill>
              </a:rPr>
              <a:t>Hoofdtekst - niveau vier</a:t>
            </a:r>
          </a:p>
          <a:p>
            <a:pPr lvl="4">
              <a:defRPr sz="1800">
                <a:solidFill>
                  <a:srgbClr val="000000"/>
                </a:solidFill>
              </a:defRPr>
            </a:pPr>
            <a:r>
              <a:rPr sz="2800">
                <a:solidFill>
                  <a:srgbClr val="FFFFFF"/>
                </a:solidFill>
              </a:rPr>
              <a:t>Hoofdtekst - niveau vijf</a:t>
            </a:r>
          </a:p>
        </p:txBody>
      </p:sp>
      <p:sp>
        <p:nvSpPr>
          <p:cNvPr id="120" name="Shape 120"/>
          <p:cNvSpPr>
            <a:spLocks noGrp="1"/>
          </p:cNvSpPr>
          <p:nvPr>
            <p:ph type="sldNum" sz="quarter" idx="2"/>
          </p:nvPr>
        </p:nvSpPr>
        <p:spPr>
          <a:xfrm>
            <a:off x="6553200" y="6404291"/>
            <a:ext cx="2133600" cy="269239"/>
          </a:xfrm>
          <a:prstGeom prst="rect">
            <a:avLst/>
          </a:prstGeom>
        </p:spPr>
        <p:txBody>
          <a:bodyPr lIns="0" tIns="0" rIns="0" bIns="0" anchor="ctr"/>
          <a:lstStyle>
            <a:lvl1pPr>
              <a:defRPr sz="1200">
                <a:solidFill>
                  <a:srgbClr val="FFFFFF"/>
                </a:solidFill>
                <a:latin typeface="Calibri"/>
                <a:ea typeface="Calibri"/>
                <a:cs typeface="Calibri"/>
                <a:sym typeface="Calibri"/>
              </a:defRPr>
            </a:lvl1pPr>
          </a:lstStyle>
          <a:p>
            <a:pPr lvl="0"/>
            <a:fld id="{86CB4B4D-7CA3-9044-876B-883B54F8677D}" type="slidenum">
              <a:rPr/>
              <a:pPr lvl="0"/>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27" name="image1.jpeg"/>
          <p:cNvPicPr/>
          <p:nvPr/>
        </p:nvPicPr>
        <p:blipFill>
          <a:blip r:embed="rId2" cstate="print">
            <a:extLst/>
          </a:blip>
          <a:srcRect l="11641" r="16410" b="1306"/>
          <a:stretch>
            <a:fillRect/>
          </a:stretch>
        </p:blipFill>
        <p:spPr>
          <a:xfrm>
            <a:off x="36000" y="5308603"/>
            <a:ext cx="1584000" cy="1254773"/>
          </a:xfrm>
          <a:prstGeom prst="rect">
            <a:avLst/>
          </a:prstGeom>
          <a:ln w="12700">
            <a:miter lim="400000"/>
          </a:ln>
        </p:spPr>
      </p:pic>
      <p:sp>
        <p:nvSpPr>
          <p:cNvPr id="128" name="Shape 128"/>
          <p:cNvSpPr/>
          <p:nvPr/>
        </p:nvSpPr>
        <p:spPr>
          <a:xfrm>
            <a:off x="-2" y="6457889"/>
            <a:ext cx="1692969" cy="345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r>
              <a:rPr sz="900" b="1">
                <a:solidFill>
                  <a:srgbClr val="FF0000"/>
                </a:solidFill>
                <a:latin typeface="Calibri"/>
                <a:ea typeface="Calibri"/>
                <a:cs typeface="Calibri"/>
                <a:sym typeface="Calibri"/>
              </a:rPr>
              <a:t>Adapted for Sierra Leone </a:t>
            </a:r>
          </a:p>
          <a:p>
            <a:pPr lvl="0" algn="ctr"/>
            <a:r>
              <a:rPr sz="900" b="1">
                <a:solidFill>
                  <a:srgbClr val="FF0000"/>
                </a:solidFill>
                <a:latin typeface="Calibri"/>
                <a:ea typeface="Calibri"/>
                <a:cs typeface="Calibri"/>
                <a:sym typeface="Calibri"/>
              </a:rPr>
              <a:t>Ebola Outbreak 2014 - 2015</a:t>
            </a:r>
          </a:p>
        </p:txBody>
      </p:sp>
      <p:sp>
        <p:nvSpPr>
          <p:cNvPr id="129" name="Shape 129"/>
          <p:cNvSpPr>
            <a:spLocks noGrp="1"/>
          </p:cNvSpPr>
          <p:nvPr>
            <p:ph type="title"/>
          </p:nvPr>
        </p:nvSpPr>
        <p:spPr>
          <a:xfrm>
            <a:off x="457200" y="0"/>
            <a:ext cx="8229600" cy="1692277"/>
          </a:xfrm>
          <a:prstGeom prst="rect">
            <a:avLst/>
          </a:prstGeom>
        </p:spPr>
        <p:txBody>
          <a:bodyPr lIns="0" tIns="0" rIns="0" bIns="0">
            <a:normAutofit/>
          </a:bodyPr>
          <a:lstStyle>
            <a:lvl1pPr>
              <a:defRPr>
                <a:latin typeface="Calibri"/>
                <a:ea typeface="Calibri"/>
                <a:cs typeface="Calibri"/>
                <a:sym typeface="Calibri"/>
              </a:defRPr>
            </a:lvl1pPr>
          </a:lstStyle>
          <a:p>
            <a:pPr lvl="0">
              <a:defRPr sz="1800"/>
            </a:pPr>
            <a:r>
              <a:rPr sz="4400"/>
              <a:t>Titeltekst</a:t>
            </a:r>
          </a:p>
        </p:txBody>
      </p:sp>
      <p:sp>
        <p:nvSpPr>
          <p:cNvPr id="130" name="Shape 130"/>
          <p:cNvSpPr>
            <a:spLocks noGrp="1"/>
          </p:cNvSpPr>
          <p:nvPr>
            <p:ph type="sldNum" sz="quarter" idx="2"/>
          </p:nvPr>
        </p:nvSpPr>
        <p:spPr>
          <a:xfrm>
            <a:off x="6553200" y="6404291"/>
            <a:ext cx="2133600" cy="269239"/>
          </a:xfrm>
          <a:prstGeom prst="rect">
            <a:avLst/>
          </a:prstGeom>
        </p:spPr>
        <p:txBody>
          <a:bodyPr lIns="0" tIns="0" rIns="0" bIns="0" anchor="ctr"/>
          <a:lstStyle>
            <a:lvl1pPr>
              <a:defRPr sz="1200">
                <a:solidFill>
                  <a:srgbClr val="888888"/>
                </a:solidFill>
                <a:latin typeface="Calibri"/>
                <a:ea typeface="Calibri"/>
                <a:cs typeface="Calibri"/>
                <a:sym typeface="Calibri"/>
              </a:defRPr>
            </a:lvl1pPr>
          </a:lstStyle>
          <a:p>
            <a:pPr lvl="0"/>
            <a:fld id="{86CB4B4D-7CA3-9044-876B-883B54F8677D}" type="slidenum">
              <a:rPr/>
              <a:pPr lvl="0"/>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8395127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6642997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4723521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15349060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1850343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41653291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296447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2626160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2" name="Shape 22"/>
          <p:cNvSpPr>
            <a:spLocks noGrp="1"/>
          </p:cNvSpPr>
          <p:nvPr>
            <p:ph type="title"/>
          </p:nvPr>
        </p:nvSpPr>
        <p:spPr>
          <a:xfrm>
            <a:off x="457200" y="0"/>
            <a:ext cx="8229600" cy="1255714"/>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8" indent="-320038">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9039206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7726218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765410F-9378-4274-A8C5-3B2958C150FD}"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3085C5-E3C7-4763-A004-C8DA24640158}" type="slidenum">
              <a:rPr lang="en-GB" smtClean="0"/>
              <a:pPr/>
              <a:t>‹#›</a:t>
            </a:fld>
            <a:endParaRPr lang="en-GB"/>
          </a:p>
        </p:txBody>
      </p:sp>
    </p:spTree>
    <p:extLst>
      <p:ext uri="{BB962C8B-B14F-4D97-AF65-F5344CB8AC3E}">
        <p14:creationId xmlns:p14="http://schemas.microsoft.com/office/powerpoint/2010/main" val="3732050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33177364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29296757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30313856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12179400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23855606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44275576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673943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6" name="Shape 26"/>
          <p:cNvSpPr>
            <a:spLocks noGrp="1"/>
          </p:cNvSpPr>
          <p:nvPr>
            <p:ph type="title"/>
          </p:nvPr>
        </p:nvSpPr>
        <p:spPr>
          <a:xfrm>
            <a:off x="457200" y="190560"/>
            <a:ext cx="8229600" cy="874594"/>
          </a:xfrm>
          <a:prstGeom prst="rect">
            <a:avLst/>
          </a:prstGeom>
        </p:spPr>
        <p:txBody>
          <a:bodyPr/>
          <a:lstStyle/>
          <a:p>
            <a:pPr lvl="0">
              <a:defRPr sz="1800"/>
            </a:pPr>
            <a:r>
              <a:rPr sz="4400"/>
              <a:t>Click to edit Master title style</a:t>
            </a:r>
          </a:p>
        </p:txBody>
      </p:sp>
      <p:sp>
        <p:nvSpPr>
          <p:cNvPr id="27" name="Shape 27"/>
          <p:cNvSpPr>
            <a:spLocks noGrp="1"/>
          </p:cNvSpPr>
          <p:nvPr>
            <p:ph type="body" idx="1"/>
          </p:nvPr>
        </p:nvSpPr>
        <p:spPr>
          <a:xfrm>
            <a:off x="457200" y="1065152"/>
            <a:ext cx="4040188" cy="1109723"/>
          </a:xfrm>
          <a:prstGeom prst="rect">
            <a:avLst/>
          </a:prstGeom>
        </p:spPr>
        <p:txBody>
          <a:bodyPr anchor="b"/>
          <a:lstStyle>
            <a:lvl1pPr marL="0" indent="0">
              <a:spcBef>
                <a:spcPts val="500"/>
              </a:spcBef>
              <a:buSzTx/>
              <a:buNone/>
              <a:defRPr sz="2400" b="1"/>
            </a:lvl1pPr>
          </a:lstStyle>
          <a:p>
            <a:pPr lvl="0">
              <a:defRPr sz="1800" b="0"/>
            </a:pPr>
            <a:r>
              <a:rPr sz="2400" b="1"/>
              <a:t>Click to edit Master text styles</a:t>
            </a:r>
          </a:p>
        </p:txBody>
      </p:sp>
      <p:sp>
        <p:nvSpPr>
          <p:cNvPr id="28" name="Shape 2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14530734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20151215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3348767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0779826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780445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0" name="Shape 30"/>
          <p:cNvSpPr>
            <a:spLocks noGrp="1"/>
          </p:cNvSpPr>
          <p:nvPr>
            <p:ph type="title"/>
          </p:nvPr>
        </p:nvSpPr>
        <p:spPr>
          <a:xfrm>
            <a:off x="457200" y="0"/>
            <a:ext cx="8229600" cy="1255714"/>
          </a:xfrm>
          <a:prstGeom prst="rect">
            <a:avLst/>
          </a:prstGeom>
        </p:spPr>
        <p:txBody>
          <a:bodyPr/>
          <a:lstStyle/>
          <a:p>
            <a:pPr lvl="0">
              <a:defRPr sz="1800"/>
            </a:pPr>
            <a:r>
              <a:rPr sz="4400"/>
              <a:t>Click to edit Master title style</a:t>
            </a:r>
          </a:p>
        </p:txBody>
      </p:sp>
      <p:sp>
        <p:nvSpPr>
          <p:cNvPr id="31" name="Shape 3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3" name="Shape 3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457200" y="0"/>
            <a:ext cx="3008315" cy="1435100"/>
          </a:xfrm>
          <a:prstGeom prst="rect">
            <a:avLst/>
          </a:prstGeom>
        </p:spPr>
        <p:txBody>
          <a:bodyPr anchor="b"/>
          <a:lstStyle>
            <a:lvl1pPr algn="l">
              <a:defRPr sz="2000" b="1"/>
            </a:lvl1pPr>
          </a:lstStyle>
          <a:p>
            <a:pPr lvl="0">
              <a:defRPr sz="1800" b="0"/>
            </a:pPr>
            <a:r>
              <a:rPr sz="2000" b="1"/>
              <a:t>Click to edit Master title style</a:t>
            </a:r>
          </a:p>
        </p:txBody>
      </p:sp>
      <p:sp>
        <p:nvSpPr>
          <p:cNvPr id="36" name="Shape 36"/>
          <p:cNvSpPr>
            <a:spLocks noGrp="1"/>
          </p:cNvSpPr>
          <p:nvPr>
            <p:ph type="body" idx="1"/>
          </p:nvPr>
        </p:nvSpPr>
        <p:spPr>
          <a:xfrm>
            <a:off x="3575050" y="273050"/>
            <a:ext cx="5111750" cy="6584950"/>
          </a:xfrm>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9" name="Shape 39"/>
          <p:cNvSpPr>
            <a:spLocks noGrp="1"/>
          </p:cNvSpPr>
          <p:nvPr>
            <p:ph type="title"/>
          </p:nvPr>
        </p:nvSpPr>
        <p:spPr>
          <a:xfrm>
            <a:off x="1792288" y="4800600"/>
            <a:ext cx="5486402" cy="566738"/>
          </a:xfrm>
          <a:prstGeom prst="rect">
            <a:avLst/>
          </a:prstGeom>
        </p:spPr>
        <p:txBody>
          <a:bodyPr anchor="b"/>
          <a:lstStyle>
            <a:lvl1pPr algn="l">
              <a:defRPr sz="2000" b="1"/>
            </a:lvl1pPr>
          </a:lstStyle>
          <a:p>
            <a:pPr lvl="0">
              <a:defRPr sz="1800" b="0"/>
            </a:pPr>
            <a:r>
              <a:rPr sz="2000" b="1"/>
              <a:t>Click to edit Master title style</a:t>
            </a:r>
          </a:p>
        </p:txBody>
      </p:sp>
      <p:sp>
        <p:nvSpPr>
          <p:cNvPr id="40" name="Shape 40"/>
          <p:cNvSpPr>
            <a:spLocks noGrp="1"/>
          </p:cNvSpPr>
          <p:nvPr>
            <p:ph type="body" idx="1"/>
          </p:nvPr>
        </p:nvSpPr>
        <p:spPr>
          <a:xfrm>
            <a:off x="1792288" y="5367337"/>
            <a:ext cx="5486402" cy="804864"/>
          </a:xfrm>
          <a:prstGeom prst="rect">
            <a:avLst/>
          </a:prstGeom>
        </p:spPr>
        <p:txBody>
          <a:bodyPr/>
          <a:lstStyle>
            <a:lvl1pPr marL="0" indent="0">
              <a:spcBef>
                <a:spcPts val="300"/>
              </a:spcBef>
              <a:buSzTx/>
              <a:buNone/>
              <a:defRPr sz="1400"/>
            </a:lvl1pPr>
          </a:lstStyle>
          <a:p>
            <a:pPr lvl="0">
              <a:defRPr sz="1800"/>
            </a:pPr>
            <a:r>
              <a:rPr sz="1400"/>
              <a:t>Click to edit Master text styles</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theme" Target="../theme/theme3.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36515" y="1052512"/>
            <a:ext cx="9180516" cy="2"/>
          </a:xfrm>
          <a:prstGeom prst="line">
            <a:avLst/>
          </a:prstGeom>
          <a:ln w="38100">
            <a:solidFill>
              <a:srgbClr val="1E7FB8"/>
            </a:solidFill>
            <a:round/>
          </a:ln>
          <a:effectLst>
            <a:outerShdw blurRad="12700" dist="28398" dir="1593903" rotWithShape="0">
              <a:srgbClr val="808080"/>
            </a:outerShdw>
          </a:effectLst>
        </p:spPr>
        <p:txBody>
          <a:bodyPr lIns="0" tIns="0" rIns="0" bIns="0"/>
          <a:lstStyle/>
          <a:p>
            <a:pPr lvl="0" defTabSz="457200">
              <a:defRPr sz="1200"/>
            </a:pPr>
            <a:endParaRPr/>
          </a:p>
        </p:txBody>
      </p:sp>
      <p:pic>
        <p:nvPicPr>
          <p:cNvPr id="3" name="image1.png"/>
          <p:cNvPicPr/>
          <p:nvPr/>
        </p:nvPicPr>
        <p:blipFill>
          <a:blip r:embed="rId33" cstate="print">
            <a:extLst/>
          </a:blip>
          <a:stretch>
            <a:fillRect/>
          </a:stretch>
        </p:blipFill>
        <p:spPr>
          <a:xfrm>
            <a:off x="7596188" y="6292850"/>
            <a:ext cx="1520827" cy="520700"/>
          </a:xfrm>
          <a:prstGeom prst="rect">
            <a:avLst/>
          </a:prstGeom>
          <a:ln w="12700">
            <a:miter lim="400000"/>
          </a:ln>
        </p:spPr>
      </p:pic>
      <p:pic>
        <p:nvPicPr>
          <p:cNvPr id="4" name="image2.png"/>
          <p:cNvPicPr/>
          <p:nvPr/>
        </p:nvPicPr>
        <p:blipFill>
          <a:blip r:embed="rId34" cstate="print">
            <a:extLst/>
          </a:blip>
          <a:srcRect t="85757"/>
          <a:stretch>
            <a:fillRect/>
          </a:stretch>
        </p:blipFill>
        <p:spPr>
          <a:xfrm>
            <a:off x="0" y="5881687"/>
            <a:ext cx="9144000" cy="976314"/>
          </a:xfrm>
          <a:prstGeom prst="rect">
            <a:avLst/>
          </a:prstGeom>
          <a:ln w="12700">
            <a:miter lim="400000"/>
          </a:ln>
        </p:spPr>
      </p:pic>
      <p:sp>
        <p:nvSpPr>
          <p:cNvPr id="5" name="Shape 5"/>
          <p:cNvSpPr>
            <a:spLocks noGrp="1"/>
          </p:cNvSpPr>
          <p:nvPr>
            <p:ph type="title"/>
          </p:nvPr>
        </p:nvSpPr>
        <p:spPr>
          <a:xfrm>
            <a:off x="457200" y="58738"/>
            <a:ext cx="8229600" cy="11382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p>
            <a:pPr lvl="0">
              <a:defRPr sz="1800"/>
            </a:pPr>
            <a:r>
              <a:rPr sz="4400"/>
              <a:t>Click to edit Master title style</a:t>
            </a:r>
          </a:p>
        </p:txBody>
      </p:sp>
      <p:sp>
        <p:nvSpPr>
          <p:cNvPr id="6" name="Shape 6"/>
          <p:cNvSpPr>
            <a:spLocks noGrp="1"/>
          </p:cNvSpPr>
          <p:nvPr>
            <p:ph type="body" idx="1"/>
          </p:nvPr>
        </p:nvSpPr>
        <p:spPr>
          <a:xfrm>
            <a:off x="457200" y="1196975"/>
            <a:ext cx="8229600" cy="56610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7" name="Shape 7"/>
          <p:cNvSpPr>
            <a:spLocks noGrp="1"/>
          </p:cNvSpPr>
          <p:nvPr>
            <p:ph type="sldNum" sz="quarter" idx="2"/>
          </p:nvPr>
        </p:nvSpPr>
        <p:spPr>
          <a:xfrm>
            <a:off x="6553200" y="6245225"/>
            <a:ext cx="2133600" cy="288822"/>
          </a:xfrm>
          <a:prstGeom prst="rect">
            <a:avLst/>
          </a:prstGeom>
          <a:ln w="12700">
            <a:miter lim="400000"/>
          </a:ln>
        </p:spPr>
        <p:txBody>
          <a:bodyPr lIns="45718" tIns="45718" rIns="45718" bIns="45718">
            <a:spAutoFit/>
          </a:bodyPr>
          <a:lstStyle>
            <a:lvl1pPr algn="r">
              <a:defRPr sz="1400">
                <a:latin typeface="Arial"/>
                <a:ea typeface="Arial"/>
                <a:cs typeface="Arial"/>
                <a:sym typeface="Arial"/>
              </a:defRPr>
            </a:lvl1pPr>
          </a:lstStyle>
          <a:p>
            <a:pPr lvl="0"/>
            <a:fld id="{86CB4B4D-7CA3-9044-876B-883B54F8677D}" type="slidenum">
              <a:rPr/>
              <a:pPr lvl="0"/>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80" r:id="rId31"/>
  </p:sldLayoutIdLst>
  <p:transition spd="med"/>
  <p:txStyles>
    <p:titleStyle>
      <a:lvl1pPr algn="ctr">
        <a:defRPr sz="4400">
          <a:latin typeface="Arial"/>
          <a:ea typeface="Arial"/>
          <a:cs typeface="Arial"/>
          <a:sym typeface="Arial"/>
        </a:defRPr>
      </a:lvl1pPr>
      <a:lvl2pPr algn="ctr">
        <a:defRPr sz="4400">
          <a:latin typeface="Arial"/>
          <a:ea typeface="Arial"/>
          <a:cs typeface="Arial"/>
          <a:sym typeface="Arial"/>
        </a:defRPr>
      </a:lvl2pPr>
      <a:lvl3pPr algn="ctr">
        <a:defRPr sz="4400">
          <a:latin typeface="Arial"/>
          <a:ea typeface="Arial"/>
          <a:cs typeface="Arial"/>
          <a:sym typeface="Arial"/>
        </a:defRPr>
      </a:lvl3pPr>
      <a:lvl4pPr algn="ctr">
        <a:defRPr sz="4400">
          <a:latin typeface="Arial"/>
          <a:ea typeface="Arial"/>
          <a:cs typeface="Arial"/>
          <a:sym typeface="Arial"/>
        </a:defRPr>
      </a:lvl4pPr>
      <a:lvl5pPr algn="ctr">
        <a:defRPr sz="4400">
          <a:latin typeface="Arial"/>
          <a:ea typeface="Arial"/>
          <a:cs typeface="Arial"/>
          <a:sym typeface="Arial"/>
        </a:defRPr>
      </a:lvl5pPr>
      <a:lvl6pPr algn="ctr">
        <a:defRPr sz="4400">
          <a:latin typeface="Arial"/>
          <a:ea typeface="Arial"/>
          <a:cs typeface="Arial"/>
          <a:sym typeface="Arial"/>
        </a:defRPr>
      </a:lvl6pPr>
      <a:lvl7pPr algn="ctr">
        <a:defRPr sz="4400">
          <a:latin typeface="Arial"/>
          <a:ea typeface="Arial"/>
          <a:cs typeface="Arial"/>
          <a:sym typeface="Arial"/>
        </a:defRPr>
      </a:lvl7pPr>
      <a:lvl8pPr algn="ctr">
        <a:defRPr sz="4400">
          <a:latin typeface="Arial"/>
          <a:ea typeface="Arial"/>
          <a:cs typeface="Arial"/>
          <a:sym typeface="Arial"/>
        </a:defRPr>
      </a:lvl8pPr>
      <a:lvl9pPr algn="ctr">
        <a:defRPr sz="4400">
          <a:latin typeface="Arial"/>
          <a:ea typeface="Arial"/>
          <a:cs typeface="Arial"/>
          <a:sym typeface="Arial"/>
        </a:defRPr>
      </a:lvl9pPr>
    </p:titleStyle>
    <p:bodyStyle>
      <a:lvl1pPr marL="342900" indent="-342900">
        <a:spcBef>
          <a:spcPts val="700"/>
        </a:spcBef>
        <a:buSzPct val="100000"/>
        <a:buChar char="•"/>
        <a:defRPr sz="3200">
          <a:latin typeface="Arial"/>
          <a:ea typeface="Arial"/>
          <a:cs typeface="Arial"/>
          <a:sym typeface="Arial"/>
        </a:defRPr>
      </a:lvl1pPr>
      <a:lvl2pPr marL="783771" indent="-326571">
        <a:spcBef>
          <a:spcPts val="700"/>
        </a:spcBef>
        <a:buSzPct val="100000"/>
        <a:buChar char="–"/>
        <a:defRPr sz="3200">
          <a:latin typeface="Arial"/>
          <a:ea typeface="Arial"/>
          <a:cs typeface="Arial"/>
          <a:sym typeface="Arial"/>
        </a:defRPr>
      </a:lvl2pPr>
      <a:lvl3pPr marL="1219200" indent="-304800">
        <a:spcBef>
          <a:spcPts val="700"/>
        </a:spcBef>
        <a:buSzPct val="100000"/>
        <a:buChar char="•"/>
        <a:defRPr sz="3200">
          <a:latin typeface="Arial"/>
          <a:ea typeface="Arial"/>
          <a:cs typeface="Arial"/>
          <a:sym typeface="Arial"/>
        </a:defRPr>
      </a:lvl3pPr>
      <a:lvl4pPr marL="1737360" indent="-365760">
        <a:spcBef>
          <a:spcPts val="700"/>
        </a:spcBef>
        <a:buSzPct val="100000"/>
        <a:buChar char="–"/>
        <a:defRPr sz="3200">
          <a:latin typeface="Arial"/>
          <a:ea typeface="Arial"/>
          <a:cs typeface="Arial"/>
          <a:sym typeface="Arial"/>
        </a:defRPr>
      </a:lvl4pPr>
      <a:lvl5pPr marL="2194560" indent="-365760">
        <a:spcBef>
          <a:spcPts val="700"/>
        </a:spcBef>
        <a:buSzPct val="100000"/>
        <a:buChar char="»"/>
        <a:defRPr sz="3200">
          <a:latin typeface="Arial"/>
          <a:ea typeface="Arial"/>
          <a:cs typeface="Arial"/>
          <a:sym typeface="Arial"/>
        </a:defRPr>
      </a:lvl5pPr>
      <a:lvl6pPr marL="2651760" indent="-365760">
        <a:spcBef>
          <a:spcPts val="700"/>
        </a:spcBef>
        <a:buSzPct val="100000"/>
        <a:buChar char="»"/>
        <a:defRPr sz="3200">
          <a:latin typeface="Arial"/>
          <a:ea typeface="Arial"/>
          <a:cs typeface="Arial"/>
          <a:sym typeface="Arial"/>
        </a:defRPr>
      </a:lvl6pPr>
      <a:lvl7pPr marL="3108960" indent="-365760">
        <a:spcBef>
          <a:spcPts val="700"/>
        </a:spcBef>
        <a:buSzPct val="100000"/>
        <a:buChar char="»"/>
        <a:defRPr sz="3200">
          <a:latin typeface="Arial"/>
          <a:ea typeface="Arial"/>
          <a:cs typeface="Arial"/>
          <a:sym typeface="Arial"/>
        </a:defRPr>
      </a:lvl7pPr>
      <a:lvl8pPr marL="3566159" indent="-365759">
        <a:spcBef>
          <a:spcPts val="700"/>
        </a:spcBef>
        <a:buSzPct val="100000"/>
        <a:buChar char="»"/>
        <a:defRPr sz="3200">
          <a:latin typeface="Arial"/>
          <a:ea typeface="Arial"/>
          <a:cs typeface="Arial"/>
          <a:sym typeface="Arial"/>
        </a:defRPr>
      </a:lvl8pPr>
      <a:lvl9pPr marL="4023359" indent="-365759">
        <a:spcBef>
          <a:spcPts val="700"/>
        </a:spcBef>
        <a:buSzPct val="100000"/>
        <a:buChar char="»"/>
        <a:defRPr sz="3200">
          <a:latin typeface="Arial"/>
          <a:ea typeface="Arial"/>
          <a:cs typeface="Arial"/>
          <a:sym typeface="Arial"/>
        </a:defRPr>
      </a:lvl9pPr>
    </p:bodyStyle>
    <p:otherStyle>
      <a:lvl1pPr algn="r">
        <a:defRPr sz="1400">
          <a:solidFill>
            <a:schemeClr val="tx1"/>
          </a:solidFill>
          <a:latin typeface="+mn-lt"/>
          <a:ea typeface="+mn-ea"/>
          <a:cs typeface="+mn-cs"/>
          <a:sym typeface="Arial"/>
        </a:defRPr>
      </a:lvl1pPr>
      <a:lvl2pPr algn="r">
        <a:defRPr sz="1400">
          <a:solidFill>
            <a:schemeClr val="tx1"/>
          </a:solidFill>
          <a:latin typeface="+mn-lt"/>
          <a:ea typeface="+mn-ea"/>
          <a:cs typeface="+mn-cs"/>
          <a:sym typeface="Arial"/>
        </a:defRPr>
      </a:lvl2pPr>
      <a:lvl3pPr algn="r">
        <a:defRPr sz="1400">
          <a:solidFill>
            <a:schemeClr val="tx1"/>
          </a:solidFill>
          <a:latin typeface="+mn-lt"/>
          <a:ea typeface="+mn-ea"/>
          <a:cs typeface="+mn-cs"/>
          <a:sym typeface="Arial"/>
        </a:defRPr>
      </a:lvl3pPr>
      <a:lvl4pPr algn="r">
        <a:defRPr sz="1400">
          <a:solidFill>
            <a:schemeClr val="tx1"/>
          </a:solidFill>
          <a:latin typeface="+mn-lt"/>
          <a:ea typeface="+mn-ea"/>
          <a:cs typeface="+mn-cs"/>
          <a:sym typeface="Arial"/>
        </a:defRPr>
      </a:lvl4pPr>
      <a:lvl5pPr algn="r">
        <a:defRPr sz="1400">
          <a:solidFill>
            <a:schemeClr val="tx1"/>
          </a:solidFill>
          <a:latin typeface="+mn-lt"/>
          <a:ea typeface="+mn-ea"/>
          <a:cs typeface="+mn-cs"/>
          <a:sym typeface="Arial"/>
        </a:defRPr>
      </a:lvl5pPr>
      <a:lvl6pPr algn="r">
        <a:defRPr sz="1400">
          <a:solidFill>
            <a:schemeClr val="tx1"/>
          </a:solidFill>
          <a:latin typeface="+mn-lt"/>
          <a:ea typeface="+mn-ea"/>
          <a:cs typeface="+mn-cs"/>
          <a:sym typeface="Arial"/>
        </a:defRPr>
      </a:lvl6pPr>
      <a:lvl7pPr algn="r">
        <a:defRPr sz="1400">
          <a:solidFill>
            <a:schemeClr val="tx1"/>
          </a:solidFill>
          <a:latin typeface="+mn-lt"/>
          <a:ea typeface="+mn-ea"/>
          <a:cs typeface="+mn-cs"/>
          <a:sym typeface="Arial"/>
        </a:defRPr>
      </a:lvl7pPr>
      <a:lvl8pPr algn="r">
        <a:defRPr sz="1400">
          <a:solidFill>
            <a:schemeClr val="tx1"/>
          </a:solidFill>
          <a:latin typeface="+mn-lt"/>
          <a:ea typeface="+mn-ea"/>
          <a:cs typeface="+mn-cs"/>
          <a:sym typeface="Arial"/>
        </a:defRPr>
      </a:lvl8pPr>
      <a:lvl9pPr algn="r">
        <a:defRPr sz="1400">
          <a:solidFill>
            <a:schemeClr val="tx1"/>
          </a:solidFill>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65410F-9378-4274-A8C5-3B2958C150FD}"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3085C5-E3C7-4763-A004-C8DA24640158}" type="slidenum">
              <a:rPr lang="en-GB" smtClean="0"/>
              <a:pPr/>
              <a:t>‹#›</a:t>
            </a:fld>
            <a:endParaRPr lang="en-GB"/>
          </a:p>
        </p:txBody>
      </p:sp>
    </p:spTree>
    <p:extLst>
      <p:ext uri="{BB962C8B-B14F-4D97-AF65-F5344CB8AC3E}">
        <p14:creationId xmlns:p14="http://schemas.microsoft.com/office/powerpoint/2010/main" val="385504493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indent="0" algn="l" defTabSz="914400" rtl="0" eaLnBrk="1" fontAlgn="base" latinLnBrk="0" hangingPunct="1">
              <a:lnSpc>
                <a:spcPct val="100000"/>
              </a:lnSpc>
              <a:spcBef>
                <a:spcPct val="0"/>
              </a:spcBef>
              <a:spcAft>
                <a:spcPct val="0"/>
              </a:spcAft>
              <a:buClrTx/>
              <a:buSzTx/>
              <a:buFontTx/>
              <a:buNone/>
              <a:tabLst/>
              <a:defRPr/>
            </a:pPr>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92313896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hyperlink" Target="http://www.who.int/csr/resources/publications/EPR_AM2_E7.pdf" TargetMode="Externa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9.xml"/><Relationship Id="rId5" Type="http://schemas.openxmlformats.org/officeDocument/2006/relationships/comments" Target="../comments/comment1.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49.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49.xml"/><Relationship Id="rId4" Type="http://schemas.openxmlformats.org/officeDocument/2006/relationships/hyperlink" Target="http://www.who.int/gpsc/5may/background/5moments/e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49.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4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9.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49.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9.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p:nvPr/>
        </p:nvSpPr>
        <p:spPr>
          <a:xfrm>
            <a:off x="35496" y="4869160"/>
            <a:ext cx="8568952" cy="1077214"/>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r>
              <a:rPr lang="fr-FR" sz="3200" b="1" dirty="0">
                <a:solidFill>
                  <a:srgbClr val="002060"/>
                </a:solidFill>
                <a:latin typeface="Arial"/>
                <a:ea typeface="Arial"/>
                <a:cs typeface="Arial"/>
                <a:sym typeface="Arial"/>
              </a:rPr>
              <a:t>B6.1 Prévention et contrôle des </a:t>
            </a:r>
            <a:r>
              <a:rPr sz="3200" b="1" dirty="0">
                <a:solidFill>
                  <a:srgbClr val="002060"/>
                </a:solidFill>
                <a:latin typeface="Arial"/>
                <a:ea typeface="Arial"/>
                <a:cs typeface="Arial"/>
                <a:sym typeface="Arial"/>
              </a:rPr>
              <a:t>infection</a:t>
            </a:r>
            <a:r>
              <a:rPr lang="it-IT" sz="3200" b="1" dirty="0">
                <a:solidFill>
                  <a:srgbClr val="002060"/>
                </a:solidFill>
                <a:latin typeface="Arial"/>
                <a:ea typeface="Arial"/>
                <a:cs typeface="Arial"/>
                <a:sym typeface="Arial"/>
              </a:rPr>
              <a:t>s (PCI)</a:t>
            </a:r>
            <a:r>
              <a:rPr sz="3200" b="1" dirty="0">
                <a:solidFill>
                  <a:srgbClr val="002060"/>
                </a:solidFill>
                <a:latin typeface="Arial"/>
                <a:ea typeface="Arial"/>
                <a:cs typeface="Arial"/>
                <a:sym typeface="Arial"/>
              </a:rPr>
              <a:t> pour</a:t>
            </a:r>
            <a:r>
              <a:rPr lang="fr-FR" sz="3200" b="1" dirty="0">
                <a:solidFill>
                  <a:srgbClr val="002060"/>
                </a:solidFill>
                <a:latin typeface="Arial"/>
                <a:ea typeface="Arial"/>
                <a:cs typeface="Arial"/>
                <a:sym typeface="Arial"/>
              </a:rPr>
              <a:t> l’EIR</a:t>
            </a:r>
            <a:endParaRPr sz="3200" b="1" dirty="0">
              <a:solidFill>
                <a:srgbClr val="002060"/>
              </a:solidFill>
              <a:latin typeface="Arial"/>
              <a:ea typeface="Arial"/>
              <a:cs typeface="Arial"/>
              <a:sym typeface="Arial"/>
            </a:endParaRPr>
          </a:p>
        </p:txBody>
      </p:sp>
      <p:sp>
        <p:nvSpPr>
          <p:cNvPr id="4" name="Title 1"/>
          <p:cNvSpPr txBox="1">
            <a:spLocks/>
          </p:cNvSpPr>
          <p:nvPr/>
        </p:nvSpPr>
        <p:spPr>
          <a:xfrm>
            <a:off x="1475656" y="84138"/>
            <a:ext cx="7668344"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b="1" dirty="0">
                <a:solidFill>
                  <a:srgbClr val="0070C0"/>
                </a:solidFill>
                <a:latin typeface="Arial" charset="0"/>
                <a:cs typeface="Arial" charset="0"/>
              </a:rPr>
              <a:t>Formation des</a:t>
            </a:r>
          </a:p>
          <a:p>
            <a:pPr algn="r"/>
            <a:r>
              <a:rPr lang="en-US" sz="3200" b="1" dirty="0" err="1">
                <a:solidFill>
                  <a:srgbClr val="002060"/>
                </a:solidFill>
                <a:latin typeface="Arial" charset="0"/>
                <a:cs typeface="Arial" charset="0"/>
              </a:rPr>
              <a:t>Équipes</a:t>
            </a:r>
            <a:r>
              <a:rPr lang="en-US" sz="3200" b="1" dirty="0">
                <a:solidFill>
                  <a:srgbClr val="002060"/>
                </a:solidFill>
                <a:latin typeface="Arial" charset="0"/>
                <a:cs typeface="Arial" charset="0"/>
              </a:rPr>
              <a:t> </a:t>
            </a:r>
            <a:r>
              <a:rPr lang="en-US" sz="3200" b="1" dirty="0" err="1">
                <a:solidFill>
                  <a:srgbClr val="002060"/>
                </a:solidFill>
                <a:latin typeface="Arial" charset="0"/>
                <a:cs typeface="Arial" charset="0"/>
              </a:rPr>
              <a:t>d’Intervention</a:t>
            </a:r>
            <a:r>
              <a:rPr lang="en-US" sz="3200" b="1" dirty="0">
                <a:solidFill>
                  <a:srgbClr val="002060"/>
                </a:solidFill>
                <a:latin typeface="Arial" charset="0"/>
                <a:cs typeface="Arial" charset="0"/>
              </a:rPr>
              <a:t> </a:t>
            </a:r>
            <a:r>
              <a:rPr lang="en-US" sz="3200" b="1" dirty="0" err="1">
                <a:solidFill>
                  <a:srgbClr val="002060"/>
                </a:solidFill>
                <a:latin typeface="Arial" charset="0"/>
                <a:cs typeface="Arial" charset="0"/>
              </a:rPr>
              <a:t>Rapide</a:t>
            </a:r>
            <a:r>
              <a:rPr lang="en-US" sz="3200" b="1" dirty="0">
                <a:solidFill>
                  <a:srgbClr val="002060"/>
                </a:solidFill>
                <a:latin typeface="Arial" charset="0"/>
                <a:cs typeface="Arial" charset="0"/>
              </a:rPr>
              <a:t> </a:t>
            </a:r>
          </a:p>
        </p:txBody>
      </p:sp>
      <p:sp>
        <p:nvSpPr>
          <p:cNvPr id="2" name="TextBox 1">
            <a:extLst>
              <a:ext uri="{FF2B5EF4-FFF2-40B4-BE49-F238E27FC236}">
                <a16:creationId xmlns:a16="http://schemas.microsoft.com/office/drawing/2014/main" id="{31D359FE-A007-479F-8788-07C734B18C8B}"/>
              </a:ext>
            </a:extLst>
          </p:cNvPr>
          <p:cNvSpPr txBox="1"/>
          <p:nvPr/>
        </p:nvSpPr>
        <p:spPr>
          <a:xfrm>
            <a:off x="35496" y="6474822"/>
            <a:ext cx="2095445" cy="338554"/>
          </a:xfrm>
          <a:prstGeom prst="rect">
            <a:avLst/>
          </a:prstGeom>
          <a:noFill/>
        </p:spPr>
        <p:txBody>
          <a:bodyPr wrap="none" rtlCol="0">
            <a:spAutoFit/>
          </a:bodyPr>
          <a:lstStyle/>
          <a:p>
            <a:r>
              <a:rPr lang="fr-FR" sz="1600" dirty="0">
                <a:solidFill>
                  <a:srgbClr val="002060"/>
                </a:solidFill>
              </a:rPr>
              <a:t>Mise à jour: mars 2016</a:t>
            </a:r>
            <a:endParaRPr lang="en-US" sz="16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lvl1pPr algn="l">
              <a:defRPr sz="4000" b="1"/>
            </a:lvl1pPr>
          </a:lstStyle>
          <a:p>
            <a:pPr lvl="0">
              <a:defRPr sz="1800" b="0">
                <a:solidFill>
                  <a:srgbClr val="000000"/>
                </a:solidFill>
              </a:defRPr>
            </a:pPr>
            <a:r>
              <a:rPr sz="4000" b="1" dirty="0">
                <a:solidFill>
                  <a:srgbClr val="002060"/>
                </a:solidFill>
                <a:latin typeface="Arial" panose="020B0604020202020204" pitchFamily="34" charset="0"/>
                <a:cs typeface="Arial" panose="020B0604020202020204" pitchFamily="34" charset="0"/>
              </a:rPr>
              <a:t>Comment rompre les maillons ?</a:t>
            </a:r>
          </a:p>
        </p:txBody>
      </p:sp>
      <p:sp>
        <p:nvSpPr>
          <p:cNvPr id="254" name="Shape 254"/>
          <p:cNvSpPr>
            <a:spLocks noGrp="1"/>
          </p:cNvSpPr>
          <p:nvPr>
            <p:ph type="body" idx="4294967295"/>
          </p:nvPr>
        </p:nvSpPr>
        <p:spPr>
          <a:xfrm>
            <a:off x="0" y="1905000"/>
            <a:ext cx="8229600" cy="2743200"/>
          </a:xfrm>
          <a:prstGeom prst="rect">
            <a:avLst/>
          </a:prstGeom>
        </p:spPr>
        <p:txBody>
          <a:bodyPr/>
          <a:lstStyle/>
          <a:p>
            <a:pPr marL="0" lvl="0" indent="0">
              <a:spcBef>
                <a:spcPts val="800"/>
              </a:spcBef>
              <a:buSzTx/>
              <a:buNone/>
              <a:defRPr sz="1800">
                <a:solidFill>
                  <a:srgbClr val="000000"/>
                </a:solidFill>
              </a:defRPr>
            </a:pPr>
            <a:r>
              <a:rPr sz="3600" dirty="0">
                <a:solidFill>
                  <a:srgbClr val="002060"/>
                </a:solidFill>
                <a:latin typeface="Arial" panose="020B0604020202020204" pitchFamily="34" charset="0"/>
                <a:cs typeface="Arial" panose="020B0604020202020204" pitchFamily="34" charset="0"/>
              </a:rPr>
              <a:t>En suivant... </a:t>
            </a:r>
          </a:p>
          <a:p>
            <a:pPr marL="771523" lvl="0" indent="-771523">
              <a:spcBef>
                <a:spcPts val="800"/>
              </a:spcBef>
              <a:buClr>
                <a:srgbClr val="FFFFFF"/>
              </a:buClr>
              <a:defRPr sz="1800">
                <a:solidFill>
                  <a:srgbClr val="000000"/>
                </a:solidFill>
              </a:defRPr>
            </a:pPr>
            <a:r>
              <a:rPr sz="3600" b="1" dirty="0">
                <a:solidFill>
                  <a:srgbClr val="002060"/>
                </a:solidFill>
                <a:latin typeface="Arial" panose="020B0604020202020204" pitchFamily="34" charset="0"/>
                <a:cs typeface="Arial" panose="020B0604020202020204" pitchFamily="34" charset="0"/>
              </a:rPr>
              <a:t>les précautions standard</a:t>
            </a:r>
            <a:r>
              <a:rPr sz="3600" dirty="0">
                <a:solidFill>
                  <a:srgbClr val="002060"/>
                </a:solidFill>
                <a:latin typeface="Arial" panose="020B0604020202020204" pitchFamily="34" charset="0"/>
                <a:cs typeface="Arial" panose="020B0604020202020204" pitchFamily="34" charset="0"/>
              </a:rPr>
              <a:t> et</a:t>
            </a:r>
          </a:p>
          <a:p>
            <a:pPr marL="771523" lvl="0" indent="-771523">
              <a:spcBef>
                <a:spcPts val="800"/>
              </a:spcBef>
              <a:buClr>
                <a:srgbClr val="FFFFFF"/>
              </a:buClr>
              <a:defRPr sz="1800">
                <a:solidFill>
                  <a:srgbClr val="000000"/>
                </a:solidFill>
              </a:defRPr>
            </a:pPr>
            <a:r>
              <a:rPr sz="3600" b="1" dirty="0">
                <a:solidFill>
                  <a:srgbClr val="002060"/>
                </a:solidFill>
                <a:latin typeface="Arial" panose="020B0604020202020204" pitchFamily="34" charset="0"/>
                <a:cs typeface="Arial" panose="020B0604020202020204" pitchFamily="34" charset="0"/>
              </a:rPr>
              <a:t>les précautions reposant </a:t>
            </a:r>
            <a:r>
              <a:rPr sz="3600" b="1" dirty="0" err="1">
                <a:solidFill>
                  <a:srgbClr val="002060"/>
                </a:solidFill>
                <a:latin typeface="Arial" panose="020B0604020202020204" pitchFamily="34" charset="0"/>
                <a:cs typeface="Arial" panose="020B0604020202020204" pitchFamily="34" charset="0"/>
              </a:rPr>
              <a:t>sur</a:t>
            </a:r>
            <a:r>
              <a:rPr sz="3600" b="1" dirty="0">
                <a:solidFill>
                  <a:srgbClr val="002060"/>
                </a:solidFill>
                <a:latin typeface="Arial" panose="020B0604020202020204" pitchFamily="34" charset="0"/>
                <a:cs typeface="Arial" panose="020B0604020202020204" pitchFamily="34" charset="0"/>
              </a:rPr>
              <a:t> l</a:t>
            </a:r>
            <a:r>
              <a:rPr lang="en-US" sz="3600" b="1" dirty="0">
                <a:solidFill>
                  <a:srgbClr val="002060"/>
                </a:solidFill>
                <a:latin typeface="Arial" panose="020B0604020202020204" pitchFamily="34" charset="0"/>
                <a:cs typeface="Arial" panose="020B0604020202020204" pitchFamily="34" charset="0"/>
              </a:rPr>
              <a:t>e mode de</a:t>
            </a:r>
            <a:r>
              <a:rPr sz="3600" b="1" dirty="0">
                <a:solidFill>
                  <a:srgbClr val="002060"/>
                </a:solidFill>
                <a:latin typeface="Arial" panose="020B0604020202020204" pitchFamily="34" charset="0"/>
                <a:cs typeface="Arial" panose="020B0604020202020204" pitchFamily="34" charset="0"/>
              </a:rPr>
              <a:t> transmission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a:spLocks noGrp="1"/>
          </p:cNvSpPr>
          <p:nvPr>
            <p:ph type="title"/>
          </p:nvPr>
        </p:nvSpPr>
        <p:spPr>
          <a:xfrm>
            <a:off x="467544" y="8336"/>
            <a:ext cx="8229600" cy="1764480"/>
          </a:xfrm>
          <a:prstGeom prst="rect">
            <a:avLst/>
          </a:prstGeom>
        </p:spPr>
        <p:txBody>
          <a:bodyPr/>
          <a:lstStyle/>
          <a:p>
            <a:pPr lvl="0" defTabSz="905255">
              <a:defRPr sz="1800">
                <a:solidFill>
                  <a:srgbClr val="000000"/>
                </a:solidFill>
              </a:defRPr>
            </a:pPr>
            <a:r>
              <a:rPr sz="3600" b="1" dirty="0" err="1">
                <a:solidFill>
                  <a:srgbClr val="002060"/>
                </a:solidFill>
              </a:rPr>
              <a:t>Précautions</a:t>
            </a:r>
            <a:r>
              <a:rPr sz="3600" b="1" dirty="0">
                <a:solidFill>
                  <a:srgbClr val="002060"/>
                </a:solidFill>
              </a:rPr>
              <a:t> standard </a:t>
            </a:r>
          </a:p>
          <a:p>
            <a:pPr lvl="0" defTabSz="905255">
              <a:defRPr sz="1800">
                <a:solidFill>
                  <a:srgbClr val="000000"/>
                </a:solidFill>
              </a:defRPr>
            </a:pPr>
            <a:r>
              <a:rPr sz="3600" b="1" dirty="0">
                <a:solidFill>
                  <a:srgbClr val="FFFFFF"/>
                </a:solidFill>
              </a:rPr>
              <a:t> </a:t>
            </a:r>
            <a:r>
              <a:rPr sz="3600" b="1" dirty="0">
                <a:solidFill>
                  <a:srgbClr val="FF2600"/>
                </a:solidFill>
              </a:rPr>
              <a:t>Tous les patients, tout le temps</a:t>
            </a:r>
          </a:p>
        </p:txBody>
      </p:sp>
      <p:sp>
        <p:nvSpPr>
          <p:cNvPr id="261" name="Shape 261"/>
          <p:cNvSpPr/>
          <p:nvPr/>
        </p:nvSpPr>
        <p:spPr>
          <a:xfrm>
            <a:off x="216024" y="1988840"/>
            <a:ext cx="8701977" cy="2513509"/>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lnSpc>
                <a:spcPts val="2400"/>
              </a:lnSpc>
            </a:pPr>
            <a:r>
              <a:rPr sz="2900" i="1" dirty="0">
                <a:solidFill>
                  <a:srgbClr val="002060"/>
                </a:solidFill>
                <a:latin typeface="Calibri"/>
                <a:ea typeface="Calibri"/>
                <a:cs typeface="Calibri"/>
                <a:sym typeface="Calibri"/>
              </a:rPr>
              <a:t>« </a:t>
            </a:r>
            <a:r>
              <a:rPr sz="2600" i="1" dirty="0">
                <a:solidFill>
                  <a:srgbClr val="002060"/>
                </a:solidFill>
                <a:latin typeface="Arial" panose="020B0604020202020204" pitchFamily="34" charset="0"/>
                <a:ea typeface="Calibri"/>
                <a:cs typeface="Arial" panose="020B0604020202020204" pitchFamily="34" charset="0"/>
                <a:sym typeface="Calibri"/>
              </a:rPr>
              <a:t>Les mesures de base servent à réduire le risque </a:t>
            </a:r>
            <a:endParaRPr sz="2600" dirty="0">
              <a:solidFill>
                <a:srgbClr val="002060"/>
              </a:solidFill>
              <a:latin typeface="Arial" panose="020B0604020202020204" pitchFamily="34" charset="0"/>
              <a:ea typeface="Calibri"/>
              <a:cs typeface="Arial" panose="020B0604020202020204" pitchFamily="34" charset="0"/>
              <a:sym typeface="Calibri"/>
            </a:endParaRPr>
          </a:p>
          <a:p>
            <a:pPr lvl="0">
              <a:lnSpc>
                <a:spcPts val="2400"/>
              </a:lnSpc>
            </a:pPr>
            <a:r>
              <a:rPr sz="2600" i="1" dirty="0">
                <a:solidFill>
                  <a:srgbClr val="002060"/>
                </a:solidFill>
                <a:latin typeface="Arial" panose="020B0604020202020204" pitchFamily="34" charset="0"/>
                <a:ea typeface="Calibri"/>
                <a:cs typeface="Arial" panose="020B0604020202020204" pitchFamily="34" charset="0"/>
                <a:sym typeface="Calibri"/>
              </a:rPr>
              <a:t>de transmission </a:t>
            </a:r>
            <a:r>
              <a:rPr sz="2600" i="1" dirty="0" err="1">
                <a:solidFill>
                  <a:srgbClr val="002060"/>
                </a:solidFill>
                <a:latin typeface="Arial" panose="020B0604020202020204" pitchFamily="34" charset="0"/>
                <a:ea typeface="Calibri"/>
                <a:cs typeface="Arial" panose="020B0604020202020204" pitchFamily="34" charset="0"/>
                <a:sym typeface="Calibri"/>
              </a:rPr>
              <a:t>d'agents</a:t>
            </a:r>
            <a:r>
              <a:rPr sz="2600" i="1" dirty="0">
                <a:solidFill>
                  <a:srgbClr val="002060"/>
                </a:solidFill>
                <a:latin typeface="Arial" panose="020B0604020202020204" pitchFamily="34" charset="0"/>
                <a:ea typeface="Calibri"/>
                <a:cs typeface="Arial" panose="020B0604020202020204" pitchFamily="34" charset="0"/>
                <a:sym typeface="Calibri"/>
              </a:rPr>
              <a:t> </a:t>
            </a:r>
            <a:r>
              <a:rPr sz="2600" i="1" dirty="0" err="1">
                <a:solidFill>
                  <a:srgbClr val="002060"/>
                </a:solidFill>
                <a:latin typeface="Arial" panose="020B0604020202020204" pitchFamily="34" charset="0"/>
                <a:ea typeface="Calibri"/>
                <a:cs typeface="Arial" panose="020B0604020202020204" pitchFamily="34" charset="0"/>
                <a:sym typeface="Calibri"/>
              </a:rPr>
              <a:t>pathogènes</a:t>
            </a:r>
            <a:r>
              <a:rPr lang="it-IT" sz="2600" i="1" dirty="0">
                <a:solidFill>
                  <a:srgbClr val="002060"/>
                </a:solidFill>
                <a:latin typeface="Arial" panose="020B0604020202020204" pitchFamily="34" charset="0"/>
                <a:ea typeface="Calibri"/>
                <a:cs typeface="Arial" panose="020B0604020202020204" pitchFamily="34" charset="0"/>
                <a:sym typeface="Calibri"/>
              </a:rPr>
              <a:t> </a:t>
            </a:r>
            <a:r>
              <a:rPr sz="2600" i="1" dirty="0">
                <a:solidFill>
                  <a:srgbClr val="002060"/>
                </a:solidFill>
                <a:latin typeface="Arial" panose="020B0604020202020204" pitchFamily="34" charset="0"/>
                <a:ea typeface="Calibri"/>
                <a:cs typeface="Arial" panose="020B0604020202020204" pitchFamily="34" charset="0"/>
                <a:sym typeface="Calibri"/>
              </a:rPr>
              <a:t>de source connue </a:t>
            </a:r>
            <a:r>
              <a:rPr sz="2600" i="1" dirty="0" err="1">
                <a:solidFill>
                  <a:srgbClr val="002060"/>
                </a:solidFill>
                <a:latin typeface="Arial" panose="020B0604020202020204" pitchFamily="34" charset="0"/>
                <a:ea typeface="Calibri"/>
                <a:cs typeface="Arial" panose="020B0604020202020204" pitchFamily="34" charset="0"/>
                <a:sym typeface="Calibri"/>
              </a:rPr>
              <a:t>ou</a:t>
            </a:r>
            <a:r>
              <a:rPr sz="2600" i="1" dirty="0">
                <a:solidFill>
                  <a:srgbClr val="002060"/>
                </a:solidFill>
                <a:latin typeface="Arial" panose="020B0604020202020204" pitchFamily="34" charset="0"/>
                <a:ea typeface="Calibri"/>
                <a:cs typeface="Arial" panose="020B0604020202020204" pitchFamily="34" charset="0"/>
                <a:sym typeface="Calibri"/>
              </a:rPr>
              <a:t> </a:t>
            </a:r>
            <a:r>
              <a:rPr sz="2600" i="1" dirty="0" err="1">
                <a:solidFill>
                  <a:srgbClr val="002060"/>
                </a:solidFill>
                <a:latin typeface="Arial" panose="020B0604020202020204" pitchFamily="34" charset="0"/>
                <a:ea typeface="Calibri"/>
                <a:cs typeface="Arial" panose="020B0604020202020204" pitchFamily="34" charset="0"/>
                <a:sym typeface="Calibri"/>
              </a:rPr>
              <a:t>inconnue</a:t>
            </a:r>
            <a:r>
              <a:rPr sz="2600" i="1" dirty="0">
                <a:solidFill>
                  <a:srgbClr val="002060"/>
                </a:solidFill>
                <a:latin typeface="Arial" panose="020B0604020202020204" pitchFamily="34" charset="0"/>
                <a:ea typeface="Calibri"/>
                <a:cs typeface="Arial" panose="020B0604020202020204" pitchFamily="34" charset="0"/>
                <a:sym typeface="Calibri"/>
              </a:rPr>
              <a:t>.</a:t>
            </a:r>
            <a:r>
              <a:rPr lang="it-IT" sz="2600" i="1" dirty="0">
                <a:solidFill>
                  <a:srgbClr val="002060"/>
                </a:solidFill>
                <a:latin typeface="Arial" panose="020B0604020202020204" pitchFamily="34" charset="0"/>
                <a:ea typeface="Calibri"/>
                <a:cs typeface="Arial" panose="020B0604020202020204" pitchFamily="34" charset="0"/>
                <a:sym typeface="Calibri"/>
              </a:rPr>
              <a:t> </a:t>
            </a:r>
            <a:r>
              <a:rPr sz="2600" i="1" dirty="0">
                <a:solidFill>
                  <a:srgbClr val="002060"/>
                </a:solidFill>
                <a:latin typeface="Arial" panose="020B0604020202020204" pitchFamily="34" charset="0"/>
                <a:ea typeface="Calibri"/>
                <a:cs typeface="Arial" panose="020B0604020202020204" pitchFamily="34" charset="0"/>
                <a:sym typeface="Calibri"/>
              </a:rPr>
              <a:t>Il s'agit des </a:t>
            </a:r>
            <a:r>
              <a:rPr sz="2600" b="1" i="1" dirty="0">
                <a:solidFill>
                  <a:srgbClr val="002060"/>
                </a:solidFill>
                <a:latin typeface="Arial" panose="020B0604020202020204" pitchFamily="34" charset="0"/>
                <a:ea typeface="Calibri"/>
                <a:cs typeface="Arial" panose="020B0604020202020204" pitchFamily="34" charset="0"/>
                <a:sym typeface="Calibri"/>
              </a:rPr>
              <a:t>règles </a:t>
            </a:r>
            <a:r>
              <a:rPr sz="2600" b="1" i="1" dirty="0" err="1">
                <a:solidFill>
                  <a:srgbClr val="002060"/>
                </a:solidFill>
                <a:latin typeface="Arial" panose="020B0604020202020204" pitchFamily="34" charset="0"/>
                <a:ea typeface="Calibri"/>
                <a:cs typeface="Arial" panose="020B0604020202020204" pitchFamily="34" charset="0"/>
                <a:sym typeface="Calibri"/>
              </a:rPr>
              <a:t>minimales</a:t>
            </a:r>
            <a:r>
              <a:rPr sz="2600" b="1" i="1" dirty="0">
                <a:solidFill>
                  <a:srgbClr val="002060"/>
                </a:solidFill>
                <a:latin typeface="Arial" panose="020B0604020202020204" pitchFamily="34" charset="0"/>
                <a:ea typeface="Calibri"/>
                <a:cs typeface="Arial" panose="020B0604020202020204" pitchFamily="34" charset="0"/>
                <a:sym typeface="Calibri"/>
              </a:rPr>
              <a:t> </a:t>
            </a:r>
            <a:r>
              <a:rPr sz="2600" i="1" dirty="0">
                <a:solidFill>
                  <a:srgbClr val="002060"/>
                </a:solidFill>
                <a:latin typeface="Arial" panose="020B0604020202020204" pitchFamily="34" charset="0"/>
                <a:ea typeface="Calibri"/>
                <a:cs typeface="Arial" panose="020B0604020202020204" pitchFamily="34" charset="0"/>
                <a:sym typeface="Calibri"/>
              </a:rPr>
              <a:t>à observer </a:t>
            </a:r>
            <a:r>
              <a:rPr sz="2600" b="1" i="1" dirty="0">
                <a:solidFill>
                  <a:srgbClr val="002060"/>
                </a:solidFill>
                <a:latin typeface="Arial" panose="020B0604020202020204" pitchFamily="34" charset="0"/>
                <a:ea typeface="Calibri"/>
                <a:cs typeface="Arial" panose="020B0604020202020204" pitchFamily="34" charset="0"/>
                <a:sym typeface="Calibri"/>
              </a:rPr>
              <a:t>avec tous les patients</a:t>
            </a:r>
            <a:r>
              <a:rPr sz="2600" i="1" dirty="0">
                <a:solidFill>
                  <a:srgbClr val="002060"/>
                </a:solidFill>
                <a:latin typeface="Arial" panose="020B0604020202020204" pitchFamily="34" charset="0"/>
                <a:ea typeface="Calibri"/>
                <a:cs typeface="Arial" panose="020B0604020202020204" pitchFamily="34" charset="0"/>
                <a:sym typeface="Calibri"/>
              </a:rPr>
              <a:t>. » </a:t>
            </a:r>
          </a:p>
          <a:p>
            <a:pPr lvl="0">
              <a:lnSpc>
                <a:spcPts val="2800"/>
              </a:lnSpc>
            </a:pPr>
            <a:endParaRPr sz="2600" dirty="0">
              <a:solidFill>
                <a:srgbClr val="FFFFFF"/>
              </a:solidFill>
              <a:latin typeface="Arial" panose="020B0604020202020204" pitchFamily="34" charset="0"/>
              <a:ea typeface="Calibri"/>
              <a:cs typeface="Arial" panose="020B0604020202020204" pitchFamily="34" charset="0"/>
              <a:sym typeface="Calibri"/>
            </a:endParaRPr>
          </a:p>
          <a:p>
            <a:pPr lvl="0">
              <a:lnSpc>
                <a:spcPts val="2400"/>
              </a:lnSpc>
            </a:pPr>
            <a:r>
              <a:rPr sz="2600" dirty="0">
                <a:solidFill>
                  <a:srgbClr val="002060"/>
                </a:solidFill>
                <a:latin typeface="Arial" panose="020B0604020202020204" pitchFamily="34" charset="0"/>
                <a:ea typeface="Calibri"/>
                <a:cs typeface="Arial" panose="020B0604020202020204" pitchFamily="34" charset="0"/>
                <a:sym typeface="Calibri"/>
              </a:rPr>
              <a:t>« </a:t>
            </a:r>
            <a:r>
              <a:rPr sz="2600" b="1" dirty="0">
                <a:solidFill>
                  <a:srgbClr val="002060"/>
                </a:solidFill>
                <a:latin typeface="Arial" panose="020B0604020202020204" pitchFamily="34" charset="0"/>
                <a:ea typeface="Calibri"/>
                <a:cs typeface="Arial" panose="020B0604020202020204" pitchFamily="34" charset="0"/>
                <a:sym typeface="Calibri"/>
              </a:rPr>
              <a:t>L'évaluation des risques est cruciale</a:t>
            </a:r>
            <a:r>
              <a:rPr sz="2600" dirty="0">
                <a:solidFill>
                  <a:srgbClr val="002060"/>
                </a:solidFill>
                <a:latin typeface="Arial" panose="020B0604020202020204" pitchFamily="34" charset="0"/>
                <a:ea typeface="Calibri"/>
                <a:cs typeface="Arial" panose="020B0604020202020204" pitchFamily="34" charset="0"/>
                <a:sym typeface="Calibri"/>
              </a:rPr>
              <a:t>. Évaluer toutes les procédures de </a:t>
            </a:r>
            <a:r>
              <a:rPr sz="2600" dirty="0" err="1">
                <a:solidFill>
                  <a:srgbClr val="002060"/>
                </a:solidFill>
                <a:latin typeface="Arial" panose="020B0604020202020204" pitchFamily="34" charset="0"/>
                <a:ea typeface="Calibri"/>
                <a:cs typeface="Arial" panose="020B0604020202020204" pitchFamily="34" charset="0"/>
                <a:sym typeface="Calibri"/>
              </a:rPr>
              <a:t>soins</a:t>
            </a:r>
            <a:r>
              <a:rPr sz="2600" dirty="0">
                <a:solidFill>
                  <a:srgbClr val="002060"/>
                </a:solidFill>
                <a:latin typeface="Arial" panose="020B0604020202020204" pitchFamily="34" charset="0"/>
                <a:ea typeface="Calibri"/>
                <a:cs typeface="Arial" panose="020B0604020202020204" pitchFamily="34" charset="0"/>
                <a:sym typeface="Calibri"/>
              </a:rPr>
              <a:t> pour déterminer l'équipement de protection personnelle nécessaire. »</a:t>
            </a:r>
          </a:p>
        </p:txBody>
      </p:sp>
      <p:sp>
        <p:nvSpPr>
          <p:cNvPr id="266" name="Shape 266"/>
          <p:cNvSpPr/>
          <p:nvPr/>
        </p:nvSpPr>
        <p:spPr>
          <a:xfrm>
            <a:off x="2406603" y="5229200"/>
            <a:ext cx="6511398"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err="1">
                <a:solidFill>
                  <a:srgbClr val="002060"/>
                </a:solidFill>
                <a:latin typeface="Arial" panose="020B0604020202020204" pitchFamily="34" charset="0"/>
                <a:ea typeface="Calibri"/>
                <a:cs typeface="Arial" panose="020B0604020202020204" pitchFamily="34" charset="0"/>
                <a:sym typeface="Calibri"/>
              </a:rPr>
              <a:t>Mesures</a:t>
            </a:r>
            <a:r>
              <a:rPr sz="1200" dirty="0">
                <a:solidFill>
                  <a:srgbClr val="002060"/>
                </a:solidFill>
                <a:latin typeface="Arial" panose="020B0604020202020204" pitchFamily="34" charset="0"/>
                <a:ea typeface="Calibri"/>
                <a:cs typeface="Arial" panose="020B0604020202020204" pitchFamily="34" charset="0"/>
                <a:sym typeface="Calibri"/>
              </a:rPr>
              <a:t> de Base contre les infections associées aux soins : Aide-mémoire. OMS, octobre 2007</a:t>
            </a:r>
          </a:p>
          <a:p>
            <a:pPr lvl="0"/>
            <a:r>
              <a:rPr sz="1200" dirty="0">
                <a:latin typeface="Arial" panose="020B0604020202020204" pitchFamily="34" charset="0"/>
                <a:ea typeface="Calibri"/>
                <a:cs typeface="Arial" panose="020B0604020202020204" pitchFamily="34" charset="0"/>
                <a:sym typeface="Calibri"/>
                <a:hlinkClick r:id="rId2"/>
              </a:rPr>
              <a:t>http://www.who.int/csr/resources/publications/EPR_AM2_FR3rA.pdf</a:t>
            </a:r>
            <a:r>
              <a:rPr sz="1200" dirty="0">
                <a:solidFill>
                  <a:srgbClr val="FFFFFF"/>
                </a:solidFill>
                <a:latin typeface="Arial" panose="020B0604020202020204" pitchFamily="34" charset="0"/>
                <a:ea typeface="Calibri"/>
                <a:cs typeface="Arial" panose="020B0604020202020204" pitchFamily="34" charset="0"/>
                <a:sym typeface="Calibri"/>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hape 268"/>
          <p:cNvSpPr>
            <a:spLocks noGrp="1"/>
          </p:cNvSpPr>
          <p:nvPr>
            <p:ph type="title"/>
          </p:nvPr>
        </p:nvSpPr>
        <p:spPr>
          <a:xfrm>
            <a:off x="0" y="0"/>
            <a:ext cx="9144000" cy="1143000"/>
          </a:xfrm>
          <a:prstGeom prst="rect">
            <a:avLst/>
          </a:prstGeom>
        </p:spPr>
        <p:txBody>
          <a:bodyPr/>
          <a:lstStyle>
            <a:lvl1pPr defTabSz="868680">
              <a:defRPr sz="3700" b="1"/>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Composantes des précautions standard</a:t>
            </a:r>
          </a:p>
        </p:txBody>
      </p:sp>
      <p:sp>
        <p:nvSpPr>
          <p:cNvPr id="269" name="Shape 269"/>
          <p:cNvSpPr>
            <a:spLocks noGrp="1"/>
          </p:cNvSpPr>
          <p:nvPr>
            <p:ph type="body" idx="4294967295"/>
          </p:nvPr>
        </p:nvSpPr>
        <p:spPr>
          <a:xfrm>
            <a:off x="251520" y="1063277"/>
            <a:ext cx="8712968" cy="4680432"/>
          </a:xfrm>
          <a:prstGeom prst="rect">
            <a:avLst/>
          </a:prstGeom>
        </p:spPr>
        <p:txBody>
          <a:bodyPr>
            <a:normAutofit fontScale="92500"/>
          </a:bodyPr>
          <a:lstStyle/>
          <a:p>
            <a:pPr lvl="0" defTabSz="859536">
              <a:lnSpc>
                <a:spcPts val="2800"/>
              </a:lnSpc>
              <a:spcBef>
                <a:spcPts val="500"/>
              </a:spcBef>
              <a:buClr>
                <a:srgbClr val="FFFFFF"/>
              </a:buClr>
              <a:buFont typeface="Wingdings" panose="05000000000000000000" pitchFamily="2" charset="2"/>
              <a:buChar char="ü"/>
              <a:defRPr sz="1800">
                <a:solidFill>
                  <a:srgbClr val="000000"/>
                </a:solidFill>
              </a:defRPr>
            </a:pPr>
            <a:r>
              <a:rPr lang="fr-F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Hygiène</a:t>
            </a:r>
            <a:r>
              <a:rPr sz="3000" dirty="0">
                <a:solidFill>
                  <a:srgbClr val="002060"/>
                </a:solidFill>
                <a:latin typeface="Arial" panose="020B0604020202020204" pitchFamily="34" charset="0"/>
                <a:cs typeface="Arial" panose="020B0604020202020204" pitchFamily="34" charset="0"/>
              </a:rPr>
              <a:t> des mains</a:t>
            </a:r>
          </a:p>
          <a:p>
            <a:pPr lvl="0" defTabSz="859536">
              <a:spcBef>
                <a:spcPts val="500"/>
              </a:spcBef>
              <a:buClr>
                <a:srgbClr val="FFFFFF"/>
              </a:buClr>
              <a:buFont typeface="Wingdings" panose="05000000000000000000" pitchFamily="2" charset="2"/>
              <a:buChar char="ü"/>
              <a:defRPr sz="1800">
                <a:solidFill>
                  <a:srgbClr val="000000"/>
                </a:solidFill>
              </a:defRPr>
            </a:pPr>
            <a:r>
              <a:rPr lang="fr-F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Équipements</a:t>
            </a:r>
            <a:r>
              <a:rPr sz="3000" dirty="0">
                <a:solidFill>
                  <a:srgbClr val="002060"/>
                </a:solidFill>
                <a:latin typeface="Arial" panose="020B0604020202020204" pitchFamily="34" charset="0"/>
                <a:cs typeface="Arial" panose="020B0604020202020204" pitchFamily="34" charset="0"/>
              </a:rPr>
              <a:t> de protection </a:t>
            </a:r>
            <a:r>
              <a:rPr sz="3000" dirty="0" err="1">
                <a:solidFill>
                  <a:srgbClr val="002060"/>
                </a:solidFill>
                <a:latin typeface="Arial" panose="020B0604020202020204" pitchFamily="34" charset="0"/>
                <a:cs typeface="Arial" panose="020B0604020202020204" pitchFamily="34" charset="0"/>
              </a:rPr>
              <a:t>individuelle</a:t>
            </a:r>
            <a:r>
              <a:rPr lang="it-IT" sz="3000" dirty="0">
                <a:solidFill>
                  <a:srgbClr val="002060"/>
                </a:solidFill>
                <a:latin typeface="Arial" panose="020B0604020202020204" pitchFamily="34" charset="0"/>
                <a:cs typeface="Arial" panose="020B0604020202020204" pitchFamily="34" charset="0"/>
              </a:rPr>
              <a:t> (EPI)</a:t>
            </a:r>
            <a:endParaRPr sz="3000" dirty="0">
              <a:solidFill>
                <a:srgbClr val="002060"/>
              </a:solidFill>
              <a:latin typeface="Arial" panose="020B0604020202020204" pitchFamily="34" charset="0"/>
              <a:cs typeface="Arial" panose="020B0604020202020204" pitchFamily="34" charset="0"/>
            </a:endParaRPr>
          </a:p>
          <a:p>
            <a:pPr lvl="0" defTabSz="859536">
              <a:spcBef>
                <a:spcPts val="500"/>
              </a:spcBef>
              <a:buClr>
                <a:srgbClr val="FFFFFF"/>
              </a:buClr>
              <a:buFont typeface="Wingdings" panose="05000000000000000000" pitchFamily="2" charset="2"/>
              <a:buChar char="ü"/>
              <a:defRPr sz="1800">
                <a:solidFill>
                  <a:srgbClr val="000000"/>
                </a:solidFill>
              </a:defRPr>
            </a:pPr>
            <a:r>
              <a:rPr lang="fr-F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Hygiène</a:t>
            </a:r>
            <a:r>
              <a:rPr sz="3000" dirty="0">
                <a:solidFill>
                  <a:srgbClr val="002060"/>
                </a:solidFill>
                <a:latin typeface="Arial" panose="020B0604020202020204" pitchFamily="34" charset="0"/>
                <a:cs typeface="Arial" panose="020B0604020202020204" pitchFamily="34" charset="0"/>
              </a:rPr>
              <a:t> respiratoire et règles à observer quand on tousse/éternue</a:t>
            </a:r>
          </a:p>
          <a:p>
            <a:pPr lvl="0" defTabSz="859536">
              <a:spcBef>
                <a:spcPts val="500"/>
              </a:spcBef>
              <a:buClr>
                <a:srgbClr val="FFFFFF"/>
              </a:buClr>
              <a:buFont typeface="Wingdings" panose="05000000000000000000" pitchFamily="2" charset="2"/>
              <a:buChar char="ü"/>
              <a:defRPr sz="1800">
                <a:solidFill>
                  <a:srgbClr val="000000"/>
                </a:solidFill>
              </a:defRPr>
            </a:pPr>
            <a:r>
              <a:rPr lang="fr-F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Décontamination</a:t>
            </a:r>
            <a:r>
              <a:rPr sz="3000" dirty="0">
                <a:solidFill>
                  <a:srgbClr val="002060"/>
                </a:solidFill>
                <a:latin typeface="Arial" panose="020B0604020202020204" pitchFamily="34" charset="0"/>
                <a:cs typeface="Arial" panose="020B0604020202020204" pitchFamily="34" charset="0"/>
              </a:rPr>
              <a:t> :</a:t>
            </a:r>
          </a:p>
          <a:p>
            <a:pPr marL="886969" lvl="1" indent="-457200" defTabSz="859536">
              <a:lnSpc>
                <a:spcPts val="2800"/>
              </a:lnSpc>
              <a:spcBef>
                <a:spcPts val="0"/>
              </a:spcBef>
              <a:buClr>
                <a:srgbClr val="FFFFFF"/>
              </a:buClr>
              <a:buFont typeface="Wingdings" panose="05000000000000000000" pitchFamily="2" charset="2"/>
              <a:buChar char="ü"/>
              <a:defRPr sz="1800">
                <a:solidFill>
                  <a:srgbClr val="000000"/>
                </a:solidFill>
              </a:defRPr>
            </a:pPr>
            <a:r>
              <a:rPr lang="fr-FR" sz="2600" dirty="0">
                <a:solidFill>
                  <a:srgbClr val="002060"/>
                </a:solidFill>
                <a:latin typeface="Arial" panose="020B0604020202020204" pitchFamily="34" charset="0"/>
                <a:cs typeface="Arial" panose="020B0604020202020204" pitchFamily="34" charset="0"/>
              </a:rPr>
              <a:t>- </a:t>
            </a:r>
            <a:r>
              <a:rPr sz="2600" dirty="0">
                <a:solidFill>
                  <a:srgbClr val="002060"/>
                </a:solidFill>
                <a:latin typeface="Arial" panose="020B0604020202020204" pitchFamily="34" charset="0"/>
                <a:cs typeface="Arial" panose="020B0604020202020204" pitchFamily="34" charset="0"/>
              </a:rPr>
              <a:t>du matériel ayant servi à apporter des soins au patient</a:t>
            </a:r>
            <a:endParaRPr lang="en-US" sz="2600" dirty="0">
              <a:solidFill>
                <a:srgbClr val="002060"/>
              </a:solidFill>
            </a:endParaRPr>
          </a:p>
          <a:p>
            <a:pPr marL="886969" lvl="1" indent="-457200" defTabSz="859536">
              <a:lnSpc>
                <a:spcPts val="2800"/>
              </a:lnSpc>
              <a:spcBef>
                <a:spcPts val="0"/>
              </a:spcBef>
              <a:buClr>
                <a:srgbClr val="FFFFFF"/>
              </a:buClr>
              <a:buFont typeface="Wingdings" panose="05000000000000000000" pitchFamily="2" charset="2"/>
              <a:buChar char="ü"/>
              <a:defRPr sz="1800">
                <a:solidFill>
                  <a:srgbClr val="000000"/>
                </a:solidFill>
              </a:defRPr>
            </a:pPr>
            <a:r>
              <a:rPr lang="fr-FR" sz="2600" dirty="0">
                <a:solidFill>
                  <a:srgbClr val="002060"/>
                </a:solidFill>
                <a:latin typeface="Arial" panose="020B0604020202020204" pitchFamily="34" charset="0"/>
                <a:cs typeface="Arial" panose="020B0604020202020204" pitchFamily="34" charset="0"/>
              </a:rPr>
              <a:t>- </a:t>
            </a:r>
            <a:r>
              <a:rPr sz="2600" dirty="0">
                <a:solidFill>
                  <a:srgbClr val="002060"/>
                </a:solidFill>
                <a:latin typeface="Arial" panose="020B0604020202020204" pitchFamily="34" charset="0"/>
                <a:cs typeface="Arial" panose="020B0604020202020204" pitchFamily="34" charset="0"/>
              </a:rPr>
              <a:t>du </a:t>
            </a:r>
            <a:r>
              <a:rPr sz="2600" dirty="0" err="1">
                <a:solidFill>
                  <a:srgbClr val="002060"/>
                </a:solidFill>
                <a:latin typeface="Arial" panose="020B0604020202020204" pitchFamily="34" charset="0"/>
                <a:cs typeface="Arial" panose="020B0604020202020204" pitchFamily="34" charset="0"/>
              </a:rPr>
              <a:t>linge</a:t>
            </a:r>
            <a:endParaRPr lang="en-US" sz="2600" dirty="0">
              <a:solidFill>
                <a:srgbClr val="002060"/>
              </a:solidFill>
            </a:endParaRPr>
          </a:p>
          <a:p>
            <a:pPr marL="886969" lvl="1" indent="-457200" defTabSz="859536">
              <a:lnSpc>
                <a:spcPts val="2800"/>
              </a:lnSpc>
              <a:spcBef>
                <a:spcPts val="0"/>
              </a:spcBef>
              <a:buClr>
                <a:srgbClr val="FFFFFF"/>
              </a:buClr>
              <a:buFont typeface="Wingdings" panose="05000000000000000000" pitchFamily="2" charset="2"/>
              <a:buChar char="ü"/>
              <a:defRPr sz="1800">
                <a:solidFill>
                  <a:srgbClr val="000000"/>
                </a:solidFill>
              </a:defRPr>
            </a:pPr>
            <a:r>
              <a:rPr lang="fr-FR" sz="2600" dirty="0">
                <a:solidFill>
                  <a:srgbClr val="002060"/>
                </a:solidFill>
                <a:latin typeface="Arial" panose="020B0604020202020204" pitchFamily="34" charset="0"/>
                <a:cs typeface="Arial" panose="020B0604020202020204" pitchFamily="34" charset="0"/>
              </a:rPr>
              <a:t>- </a:t>
            </a:r>
            <a:r>
              <a:rPr sz="2600" dirty="0">
                <a:solidFill>
                  <a:srgbClr val="002060"/>
                </a:solidFill>
                <a:latin typeface="Arial" panose="020B0604020202020204" pitchFamily="34" charset="0"/>
                <a:cs typeface="Arial" panose="020B0604020202020204" pitchFamily="34" charset="0"/>
              </a:rPr>
              <a:t>de l'environnement du patient</a:t>
            </a:r>
            <a:r>
              <a:rPr lang="en-US" sz="2600" dirty="0">
                <a:solidFill>
                  <a:srgbClr val="002060"/>
                </a:solidFill>
                <a:latin typeface="Arial" panose="020B0604020202020204" pitchFamily="34" charset="0"/>
                <a:cs typeface="Arial" panose="020B0604020202020204" pitchFamily="34" charset="0"/>
              </a:rPr>
              <a:t>,</a:t>
            </a:r>
            <a:r>
              <a:rPr sz="2600" dirty="0">
                <a:solidFill>
                  <a:srgbClr val="002060"/>
                </a:solidFill>
                <a:latin typeface="Arial" panose="020B0604020202020204" pitchFamily="34" charset="0"/>
                <a:cs typeface="Arial" panose="020B0604020202020204" pitchFamily="34" charset="0"/>
              </a:rPr>
              <a:t> </a:t>
            </a:r>
          </a:p>
          <a:p>
            <a:pPr defTabSz="859536">
              <a:spcBef>
                <a:spcPts val="0"/>
              </a:spcBef>
              <a:buClr>
                <a:srgbClr val="FFFFFF"/>
              </a:buClr>
              <a:buFont typeface="Wingdings" panose="05000000000000000000" pitchFamily="2" charset="2"/>
              <a:buChar char="ü"/>
              <a:defRPr sz="1800">
                <a:solidFill>
                  <a:srgbClr val="000000"/>
                </a:solidFill>
              </a:defRPr>
            </a:pPr>
            <a:r>
              <a:rPr lang="en-GB" sz="3000" dirty="0">
                <a:solidFill>
                  <a:srgbClr val="002060"/>
                </a:solidFill>
              </a:rPr>
              <a:t> - </a:t>
            </a:r>
            <a:r>
              <a:rPr sz="3000" dirty="0" err="1">
                <a:solidFill>
                  <a:srgbClr val="002060"/>
                </a:solidFill>
                <a:latin typeface="Arial" panose="020B0604020202020204" pitchFamily="34" charset="0"/>
                <a:cs typeface="Arial" panose="020B0604020202020204" pitchFamily="34" charset="0"/>
              </a:rPr>
              <a:t>Sécurité</a:t>
            </a:r>
            <a:r>
              <a:rPr lang="en-US" sz="3000" dirty="0">
                <a:solidFill>
                  <a:srgbClr val="002060"/>
                </a:solidFill>
              </a:rPr>
              <a:t>/</a:t>
            </a:r>
            <a:r>
              <a:rPr lang="en-US" sz="3000" dirty="0" err="1">
                <a:solidFill>
                  <a:srgbClr val="002060"/>
                </a:solidFill>
                <a:latin typeface="Arial" panose="020B0604020202020204" pitchFamily="34" charset="0"/>
                <a:cs typeface="Arial" panose="020B0604020202020204" pitchFamily="34" charset="0"/>
              </a:rPr>
              <a:t>gestion</a:t>
            </a:r>
            <a:r>
              <a:rPr sz="3000" dirty="0">
                <a:solidFill>
                  <a:srgbClr val="002060"/>
                </a:solidFill>
                <a:latin typeface="Arial" panose="020B0604020202020204" pitchFamily="34" charset="0"/>
                <a:cs typeface="Arial" panose="020B0604020202020204" pitchFamily="34" charset="0"/>
              </a:rPr>
              <a:t> des objets </a:t>
            </a:r>
            <a:r>
              <a:rPr sz="3000" dirty="0" err="1">
                <a:solidFill>
                  <a:srgbClr val="002060"/>
                </a:solidFill>
                <a:latin typeface="Arial" panose="020B0604020202020204" pitchFamily="34" charset="0"/>
                <a:cs typeface="Arial" panose="020B0604020202020204" pitchFamily="34" charset="0"/>
              </a:rPr>
              <a:t>pointus</a:t>
            </a:r>
            <a:r>
              <a:rPr sz="3000" dirty="0">
                <a:solidFill>
                  <a:srgbClr val="002060"/>
                </a:solidFill>
                <a:latin typeface="Arial" panose="020B0604020202020204" pitchFamily="34" charset="0"/>
                <a:cs typeface="Arial" panose="020B0604020202020204" pitchFamily="34" charset="0"/>
              </a:rPr>
              <a:t> et</a:t>
            </a:r>
            <a:r>
              <a:rPr lang="fr-FR" sz="3000" dirty="0">
                <a:solidFill>
                  <a:srgbClr val="002060"/>
                </a:solidFill>
                <a:latin typeface="Arial" panose="020B0604020202020204" pitchFamily="34" charset="0"/>
                <a:cs typeface="Arial" panose="020B0604020202020204" pitchFamily="34" charset="0"/>
              </a:rPr>
              <a:t> </a:t>
            </a:r>
            <a:r>
              <a:rPr sz="3000" dirty="0" err="1">
                <a:solidFill>
                  <a:srgbClr val="002060"/>
                </a:solidFill>
                <a:latin typeface="Arial" panose="020B0604020202020204" pitchFamily="34" charset="0"/>
                <a:cs typeface="Arial" panose="020B0604020202020204" pitchFamily="34" charset="0"/>
              </a:rPr>
              <a:t>tranchants</a:t>
            </a:r>
            <a:endParaRPr lang="en-US" sz="3000" dirty="0">
              <a:solidFill>
                <a:srgbClr val="002060"/>
              </a:solidFill>
            </a:endParaRPr>
          </a:p>
          <a:p>
            <a:pPr defTabSz="859536">
              <a:spcBef>
                <a:spcPts val="0"/>
              </a:spcBef>
              <a:buClr>
                <a:srgbClr val="FFFFFF"/>
              </a:buClr>
              <a:buFont typeface="Wingdings" panose="05000000000000000000" pitchFamily="2" charset="2"/>
              <a:buChar char="ü"/>
              <a:defRPr sz="1800">
                <a:solidFill>
                  <a:srgbClr val="000000"/>
                </a:solidFill>
              </a:defRPr>
            </a:pPr>
            <a:r>
              <a:rPr lang="en-US" sz="3000" dirty="0">
                <a:solidFill>
                  <a:srgbClr val="002060"/>
                </a:solidFill>
              </a:rPr>
              <a:t> - </a:t>
            </a:r>
            <a:r>
              <a:rPr lang="en-US" sz="3000" dirty="0" err="1">
                <a:solidFill>
                  <a:srgbClr val="002060"/>
                </a:solidFill>
              </a:rPr>
              <a:t>G</a:t>
            </a:r>
            <a:r>
              <a:rPr sz="3000" dirty="0" err="1">
                <a:solidFill>
                  <a:srgbClr val="002060"/>
                </a:solidFill>
                <a:latin typeface="Arial" panose="020B0604020202020204" pitchFamily="34" charset="0"/>
                <a:cs typeface="Arial" panose="020B0604020202020204" pitchFamily="34" charset="0"/>
              </a:rPr>
              <a:t>estion</a:t>
            </a:r>
            <a:r>
              <a:rPr sz="3000" dirty="0">
                <a:solidFill>
                  <a:srgbClr val="002060"/>
                </a:solidFill>
                <a:latin typeface="Arial" panose="020B0604020202020204" pitchFamily="34" charset="0"/>
                <a:cs typeface="Arial" panose="020B0604020202020204" pitchFamily="34" charset="0"/>
              </a:rPr>
              <a:t> des déchets </a:t>
            </a:r>
          </a:p>
        </p:txBody>
      </p:sp>
      <p:sp>
        <p:nvSpPr>
          <p:cNvPr id="274" name="Shape 274"/>
          <p:cNvSpPr/>
          <p:nvPr/>
        </p:nvSpPr>
        <p:spPr>
          <a:xfrm>
            <a:off x="2843808" y="5651956"/>
            <a:ext cx="590706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lvl="0"/>
            <a:r>
              <a:rPr sz="1200" dirty="0" err="1">
                <a:solidFill>
                  <a:srgbClr val="002060"/>
                </a:solidFill>
                <a:latin typeface="Calibri"/>
                <a:ea typeface="Calibri"/>
                <a:cs typeface="Calibri"/>
                <a:sym typeface="Calibri"/>
              </a:rPr>
              <a:t>Mesures</a:t>
            </a:r>
            <a:r>
              <a:rPr sz="1200" dirty="0">
                <a:solidFill>
                  <a:srgbClr val="002060"/>
                </a:solidFill>
                <a:latin typeface="Calibri"/>
                <a:ea typeface="Calibri"/>
                <a:cs typeface="Calibri"/>
                <a:sym typeface="Calibri"/>
              </a:rPr>
              <a:t> de Base contre les infections associées aux soins : Aide-mémoire. OMS, octobre 2007</a:t>
            </a:r>
          </a:p>
          <a:p>
            <a:pPr lvl="0"/>
            <a:r>
              <a:rPr sz="1200" dirty="0">
                <a:latin typeface="Calibri"/>
                <a:ea typeface="Calibri"/>
                <a:cs typeface="Calibri"/>
                <a:sym typeface="Calibri"/>
                <a:hlinkClick r:id="rId2"/>
              </a:rPr>
              <a:t>http://www.who.int/csr/resources/publications/EPR_AM2_FR3rA.pdf</a:t>
            </a:r>
            <a:r>
              <a:rPr sz="1200" dirty="0">
                <a:solidFill>
                  <a:srgbClr val="FFFFFF"/>
                </a:solidFill>
                <a:latin typeface="Calibri"/>
                <a:ea typeface="Calibri"/>
                <a:cs typeface="Calibri"/>
                <a:sym typeface="Calibri"/>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p:nvPr>
        </p:nvSpPr>
        <p:spPr>
          <a:prstGeom prst="rect">
            <a:avLst/>
          </a:prstGeom>
        </p:spPr>
        <p:txBody>
          <a:bodyPr/>
          <a:lstStyle>
            <a:lvl1pPr>
              <a:defRPr sz="4000" b="1"/>
            </a:lvl1pPr>
          </a:lstStyle>
          <a:p>
            <a:pPr lvl="0">
              <a:defRPr sz="1800" b="0">
                <a:solidFill>
                  <a:srgbClr val="000000"/>
                </a:solidFill>
              </a:defRPr>
            </a:pPr>
            <a:r>
              <a:rPr sz="4000" b="1" dirty="0">
                <a:solidFill>
                  <a:srgbClr val="002060"/>
                </a:solidFill>
                <a:latin typeface="Arial" panose="020B0604020202020204" pitchFamily="34" charset="0"/>
                <a:cs typeface="Arial" panose="020B0604020202020204" pitchFamily="34" charset="0"/>
              </a:rPr>
              <a:t>Hygiène des mains</a:t>
            </a:r>
          </a:p>
        </p:txBody>
      </p:sp>
      <p:sp>
        <p:nvSpPr>
          <p:cNvPr id="277" name="Shape 277"/>
          <p:cNvSpPr>
            <a:spLocks noGrp="1"/>
          </p:cNvSpPr>
          <p:nvPr>
            <p:ph type="body" idx="4294967295"/>
          </p:nvPr>
        </p:nvSpPr>
        <p:spPr>
          <a:xfrm>
            <a:off x="395536" y="1362976"/>
            <a:ext cx="8534400" cy="3810000"/>
          </a:xfrm>
          <a:prstGeom prst="rect">
            <a:avLst/>
          </a:prstGeom>
        </p:spPr>
        <p:txBody>
          <a:bodyPr>
            <a:normAutofit fontScale="92500" lnSpcReduction="10000"/>
          </a:bodyPr>
          <a:lstStyle/>
          <a:p>
            <a:pPr marL="0" indent="0" defTabSz="896111">
              <a:buClr>
                <a:srgbClr val="FFFFFF"/>
              </a:buClr>
              <a:buNone/>
              <a:defRPr sz="1800">
                <a:solidFill>
                  <a:srgbClr val="000000"/>
                </a:solidFill>
              </a:defRPr>
            </a:pPr>
            <a:r>
              <a:rPr sz="3100" dirty="0">
                <a:solidFill>
                  <a:srgbClr val="002060"/>
                </a:solidFill>
                <a:latin typeface="Arial" panose="020B0604020202020204" pitchFamily="34" charset="0"/>
                <a:cs typeface="Arial" panose="020B0604020202020204" pitchFamily="34" charset="0"/>
              </a:rPr>
              <a:t>Nettoyage et désinfection des mains</a:t>
            </a:r>
          </a:p>
          <a:p>
            <a:pPr marL="448056" lvl="1" indent="0" defTabSz="896111">
              <a:spcBef>
                <a:spcPts val="600"/>
              </a:spcBef>
              <a:buClr>
                <a:srgbClr val="FFFFFF"/>
              </a:buClr>
              <a:buNone/>
              <a:defRPr sz="1800">
                <a:solidFill>
                  <a:srgbClr val="000000"/>
                </a:solidFill>
              </a:defRPr>
            </a:pPr>
            <a:r>
              <a:rPr lang="en-GB" sz="2700" b="1" dirty="0">
                <a:solidFill>
                  <a:srgbClr val="002060"/>
                </a:solidFill>
                <a:latin typeface="Arial" panose="020B0604020202020204" pitchFamily="34" charset="0"/>
                <a:cs typeface="Arial" panose="020B0604020202020204" pitchFamily="34" charset="0"/>
              </a:rPr>
              <a:t>- </a:t>
            </a:r>
            <a:r>
              <a:rPr sz="2700" b="1" dirty="0">
                <a:solidFill>
                  <a:srgbClr val="002060"/>
                </a:solidFill>
                <a:latin typeface="Arial" panose="020B0604020202020204" pitchFamily="34" charset="0"/>
                <a:cs typeface="Arial" panose="020B0604020202020204" pitchFamily="34" charset="0"/>
              </a:rPr>
              <a:t>Nettoyage</a:t>
            </a:r>
            <a:r>
              <a:rPr sz="2700" dirty="0">
                <a:solidFill>
                  <a:srgbClr val="002060"/>
                </a:solidFill>
                <a:latin typeface="Arial" panose="020B0604020202020204" pitchFamily="34" charset="0"/>
                <a:cs typeface="Arial" panose="020B0604020202020204" pitchFamily="34" charset="0"/>
              </a:rPr>
              <a:t> : enlève physiquement les salissures, la matière organique et les organismes transitoires</a:t>
            </a:r>
          </a:p>
          <a:p>
            <a:pPr marL="448056" lvl="1" indent="0" defTabSz="896111">
              <a:spcBef>
                <a:spcPts val="600"/>
              </a:spcBef>
              <a:buClr>
                <a:srgbClr val="FFFFFF"/>
              </a:buClr>
              <a:buNone/>
              <a:defRPr sz="1800">
                <a:solidFill>
                  <a:srgbClr val="000000"/>
                </a:solidFill>
              </a:defRPr>
            </a:pPr>
            <a:r>
              <a:rPr lang="en-GB" sz="2700" b="1" dirty="0">
                <a:solidFill>
                  <a:srgbClr val="002060"/>
                </a:solidFill>
                <a:latin typeface="Arial" panose="020B0604020202020204" pitchFamily="34" charset="0"/>
                <a:cs typeface="Arial" panose="020B0604020202020204" pitchFamily="34" charset="0"/>
              </a:rPr>
              <a:t>- </a:t>
            </a:r>
            <a:r>
              <a:rPr sz="2700" b="1" dirty="0">
                <a:solidFill>
                  <a:srgbClr val="002060"/>
                </a:solidFill>
                <a:latin typeface="Arial" panose="020B0604020202020204" pitchFamily="34" charset="0"/>
                <a:cs typeface="Arial" panose="020B0604020202020204" pitchFamily="34" charset="0"/>
              </a:rPr>
              <a:t>Désinfection</a:t>
            </a:r>
            <a:r>
              <a:rPr sz="2700" dirty="0">
                <a:solidFill>
                  <a:srgbClr val="002060"/>
                </a:solidFill>
                <a:latin typeface="Arial" panose="020B0604020202020204" pitchFamily="34" charset="0"/>
                <a:cs typeface="Arial" panose="020B0604020202020204" pitchFamily="34" charset="0"/>
              </a:rPr>
              <a:t> : tue les micro-organismes transitoires et certains micro-organismes résidents par voie chimique </a:t>
            </a:r>
          </a:p>
          <a:p>
            <a:pPr marL="0" lvl="0" indent="0" algn="ctr" defTabSz="896111">
              <a:buSzTx/>
              <a:buNone/>
              <a:defRPr sz="1800">
                <a:solidFill>
                  <a:srgbClr val="000000"/>
                </a:solidFill>
              </a:defRPr>
            </a:pPr>
            <a:r>
              <a:rPr sz="3100" b="1" dirty="0">
                <a:solidFill>
                  <a:schemeClr val="accent6">
                    <a:lumMod val="75000"/>
                  </a:schemeClr>
                </a:solidFill>
                <a:latin typeface="Arial" panose="020B0604020202020204" pitchFamily="34" charset="0"/>
                <a:cs typeface="Arial" panose="020B0604020202020204" pitchFamily="34" charset="0"/>
              </a:rPr>
              <a:t>L'hygiène des mains est la façon la plus efficace d'atténuer le risque que vous attrapiez et/ou propagiez des infections !</a:t>
            </a:r>
          </a:p>
        </p:txBody>
      </p:sp>
      <p:sp>
        <p:nvSpPr>
          <p:cNvPr id="278" name="Shape 278"/>
          <p:cNvSpPr/>
          <p:nvPr/>
        </p:nvSpPr>
        <p:spPr>
          <a:xfrm>
            <a:off x="0" y="5291916"/>
            <a:ext cx="8991600"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marL="536575" indent="-536575">
              <a:defRPr sz="2400">
                <a:solidFill>
                  <a:srgbClr val="FFFFFF"/>
                </a:solidFill>
                <a:latin typeface="Calibri"/>
                <a:ea typeface="Calibri"/>
                <a:cs typeface="Calibri"/>
                <a:sym typeface="Calibri"/>
              </a:defRPr>
            </a:lvl1pPr>
          </a:lstStyle>
          <a:p>
            <a:pPr lvl="0">
              <a:defRPr sz="1800">
                <a:solidFill>
                  <a:srgbClr val="000000"/>
                </a:solidFill>
              </a:defRPr>
            </a:pPr>
            <a:r>
              <a:rPr sz="2400" dirty="0">
                <a:solidFill>
                  <a:srgbClr val="002060"/>
                </a:solidFill>
              </a:rPr>
              <a:t>Note : l'OMS n'utilise pas le terme « désinfection » pour les mains, seulement pour l'environnement</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1" advAuto="0"/>
      <p:bldP spid="278"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p:cNvSpPr>
          <p:nvPr>
            <p:ph type="title"/>
          </p:nvPr>
        </p:nvSpPr>
        <p:spPr>
          <a:xfrm>
            <a:off x="483648" y="2030"/>
            <a:ext cx="8229600" cy="1143000"/>
          </a:xfrm>
          <a:prstGeom prst="rect">
            <a:avLst/>
          </a:prstGeom>
        </p:spPr>
        <p:txBody>
          <a:bodyPr>
            <a:normAutofit/>
          </a:bodyPr>
          <a:lstStyle/>
          <a:p>
            <a:pPr lvl="0">
              <a:defRPr sz="1800">
                <a:solidFill>
                  <a:srgbClr val="000000"/>
                </a:solidFill>
              </a:defRPr>
            </a:pPr>
            <a:r>
              <a:rPr sz="3200" dirty="0">
                <a:solidFill>
                  <a:srgbClr val="002060"/>
                </a:solidFill>
                <a:latin typeface="Arial" panose="020B0604020202020204" pitchFamily="34" charset="0"/>
                <a:cs typeface="Arial" panose="020B0604020202020204" pitchFamily="34" charset="0"/>
              </a:rPr>
              <a:t>Recommandations de l'OMS en matière d'hygiène des mains</a:t>
            </a:r>
          </a:p>
        </p:txBody>
      </p:sp>
      <p:pic>
        <p:nvPicPr>
          <p:cNvPr id="290" name="image2.png"/>
          <p:cNvPicPr/>
          <p:nvPr/>
        </p:nvPicPr>
        <p:blipFill>
          <a:blip r:embed="rId2" cstate="print">
            <a:extLst/>
          </a:blip>
          <a:stretch>
            <a:fillRect/>
          </a:stretch>
        </p:blipFill>
        <p:spPr>
          <a:xfrm>
            <a:off x="6042792" y="1052737"/>
            <a:ext cx="3111844" cy="4050113"/>
          </a:xfrm>
          <a:prstGeom prst="rect">
            <a:avLst/>
          </a:prstGeom>
          <a:ln>
            <a:solidFill>
              <a:srgbClr val="FFFFFF"/>
            </a:solidFill>
            <a:miter/>
          </a:ln>
        </p:spPr>
      </p:pic>
      <p:grpSp>
        <p:nvGrpSpPr>
          <p:cNvPr id="293" name="Group 293"/>
          <p:cNvGrpSpPr/>
          <p:nvPr/>
        </p:nvGrpSpPr>
        <p:grpSpPr>
          <a:xfrm>
            <a:off x="10632" y="1052736"/>
            <a:ext cx="3124201" cy="4397026"/>
            <a:chOff x="0" y="0"/>
            <a:chExt cx="3124200" cy="4397025"/>
          </a:xfrm>
        </p:grpSpPr>
        <p:pic>
          <p:nvPicPr>
            <p:cNvPr id="291" name="image3.png"/>
            <p:cNvPicPr/>
            <p:nvPr/>
          </p:nvPicPr>
          <p:blipFill>
            <a:blip r:embed="rId3" cstate="print">
              <a:extLst/>
            </a:blip>
            <a:stretch>
              <a:fillRect/>
            </a:stretch>
          </p:blipFill>
          <p:spPr>
            <a:xfrm>
              <a:off x="0" y="-1"/>
              <a:ext cx="3124201" cy="4397026"/>
            </a:xfrm>
            <a:prstGeom prst="rect">
              <a:avLst/>
            </a:prstGeom>
            <a:ln w="12700" cap="flat">
              <a:noFill/>
              <a:miter lim="400000"/>
            </a:ln>
            <a:effectLst/>
          </p:spPr>
        </p:pic>
        <p:sp>
          <p:nvSpPr>
            <p:cNvPr id="292" name="Shape 292"/>
            <p:cNvSpPr/>
            <p:nvPr/>
          </p:nvSpPr>
          <p:spPr>
            <a:xfrm>
              <a:off x="2212754" y="3911452"/>
              <a:ext cx="583663" cy="3581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a:solidFill>
                    <a:srgbClr val="FFFFFF"/>
                  </a:solidFill>
                  <a:latin typeface="Calibri"/>
                  <a:ea typeface="Calibri"/>
                  <a:cs typeface="Calibri"/>
                  <a:sym typeface="Calibri"/>
                </a:defRPr>
              </a:lvl1pPr>
            </a:lstStyle>
            <a:p>
              <a:pPr lvl="0">
                <a:defRPr>
                  <a:solidFill>
                    <a:srgbClr val="000000"/>
                  </a:solidFill>
                </a:defRPr>
              </a:pPr>
              <a:r>
                <a:rPr>
                  <a:solidFill>
                    <a:srgbClr val="FFFFFF"/>
                  </a:solidFill>
                </a:rPr>
                <a:t>2009</a:t>
              </a:r>
            </a:p>
          </p:txBody>
        </p:sp>
      </p:grpSp>
      <p:sp>
        <p:nvSpPr>
          <p:cNvPr id="294" name="Shape 294"/>
          <p:cNvSpPr/>
          <p:nvPr/>
        </p:nvSpPr>
        <p:spPr>
          <a:xfrm>
            <a:off x="8647881" y="4798738"/>
            <a:ext cx="583663" cy="35813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solidFill>
                  <a:srgbClr val="FFFFFF"/>
                </a:solidFill>
                <a:latin typeface="Calibri"/>
                <a:ea typeface="Calibri"/>
                <a:cs typeface="Calibri"/>
                <a:sym typeface="Calibri"/>
              </a:defRPr>
            </a:lvl1pPr>
          </a:lstStyle>
          <a:p>
            <a:pPr lvl="0">
              <a:defRPr>
                <a:solidFill>
                  <a:srgbClr val="000000"/>
                </a:solidFill>
              </a:defRPr>
            </a:pPr>
            <a:r>
              <a:rPr dirty="0">
                <a:solidFill>
                  <a:srgbClr val="FFFFFF"/>
                </a:solidFill>
              </a:rPr>
              <a:t>2014</a:t>
            </a:r>
          </a:p>
        </p:txBody>
      </p:sp>
      <p:pic>
        <p:nvPicPr>
          <p:cNvPr id="295" name="image4.png"/>
          <p:cNvPicPr/>
          <p:nvPr/>
        </p:nvPicPr>
        <p:blipFill>
          <a:blip r:embed="rId4" cstate="print">
            <a:extLst/>
          </a:blip>
          <a:stretch>
            <a:fillRect/>
          </a:stretch>
        </p:blipFill>
        <p:spPr>
          <a:xfrm>
            <a:off x="2960147" y="1292849"/>
            <a:ext cx="3276602" cy="4642424"/>
          </a:xfrm>
          <a:prstGeom prst="rect">
            <a:avLst/>
          </a:prstGeom>
          <a:ln w="12700">
            <a:miter lim="400000"/>
          </a:ln>
        </p:spPr>
      </p:pic>
      <p:sp>
        <p:nvSpPr>
          <p:cNvPr id="296" name="Shape 296"/>
          <p:cNvSpPr/>
          <p:nvPr/>
        </p:nvSpPr>
        <p:spPr>
          <a:xfrm>
            <a:off x="5548924" y="5299912"/>
            <a:ext cx="583663" cy="35813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a:latin typeface="Calibri"/>
                <a:ea typeface="Calibri"/>
                <a:cs typeface="Calibri"/>
                <a:sym typeface="Calibri"/>
              </a:defRPr>
            </a:lvl1pPr>
          </a:lstStyle>
          <a:p>
            <a:pPr lvl="0"/>
            <a:r>
              <a:t>2014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xfrm>
            <a:off x="478269" y="-171400"/>
            <a:ext cx="8229600" cy="1143000"/>
          </a:xfrm>
          <a:prstGeom prst="rect">
            <a:avLst/>
          </a:prstGeom>
        </p:spPr>
        <p:txBody>
          <a:bodyPr/>
          <a:lstStyle>
            <a:lvl1pPr algn="l">
              <a:defRPr sz="4000" b="1"/>
            </a:lvl1pPr>
          </a:lstStyle>
          <a:p>
            <a:pPr lvl="0">
              <a:defRPr sz="1800" b="0">
                <a:solidFill>
                  <a:srgbClr val="000000"/>
                </a:solidFill>
              </a:defRPr>
            </a:pPr>
            <a:r>
              <a:rPr sz="4000" b="1" dirty="0">
                <a:solidFill>
                  <a:srgbClr val="002060"/>
                </a:solidFill>
                <a:latin typeface="Arial" panose="020B0604020202020204" pitchFamily="34" charset="0"/>
                <a:cs typeface="Arial" panose="020B0604020202020204" pitchFamily="34" charset="0"/>
              </a:rPr>
              <a:t>Types d'hygiène des mains</a:t>
            </a:r>
          </a:p>
        </p:txBody>
      </p:sp>
      <p:sp>
        <p:nvSpPr>
          <p:cNvPr id="300" name="Shape 300"/>
          <p:cNvSpPr>
            <a:spLocks noGrp="1"/>
          </p:cNvSpPr>
          <p:nvPr>
            <p:ph type="sldNum" sz="quarter" idx="11"/>
          </p:nvPr>
        </p:nvSpPr>
        <p:spPr>
          <a:prstGeom prst="rect">
            <a:avLst/>
          </a:prstGeom>
          <a:extLst>
            <a:ext uri="{C572A759-6A51-4108-AA02-DFA0A04FC94B}">
              <ma14:wrappingTextBoxFlag xmlns:ma14="http://schemas.microsoft.com/office/mac/drawingml/2011/main" xmlns=""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15</a:t>
            </a:fld>
            <a:endParaRPr sz="1200">
              <a:solidFill>
                <a:srgbClr val="FFFFFF"/>
              </a:solidFill>
            </a:endParaRPr>
          </a:p>
        </p:txBody>
      </p:sp>
      <p:grpSp>
        <p:nvGrpSpPr>
          <p:cNvPr id="303" name="Group 303"/>
          <p:cNvGrpSpPr/>
          <p:nvPr/>
        </p:nvGrpSpPr>
        <p:grpSpPr>
          <a:xfrm>
            <a:off x="3672813" y="1361628"/>
            <a:ext cx="5039053" cy="2983732"/>
            <a:chOff x="-1" y="0"/>
            <a:chExt cx="5039049" cy="2983731"/>
          </a:xfrm>
        </p:grpSpPr>
        <p:pic>
          <p:nvPicPr>
            <p:cNvPr id="301" name="image5.png"/>
            <p:cNvPicPr/>
            <p:nvPr/>
          </p:nvPicPr>
          <p:blipFill>
            <a:blip r:embed="rId2" cstate="print">
              <a:extLst/>
            </a:blip>
            <a:stretch>
              <a:fillRect/>
            </a:stretch>
          </p:blipFill>
          <p:spPr>
            <a:xfrm>
              <a:off x="144604" y="0"/>
              <a:ext cx="2313681" cy="2009313"/>
            </a:xfrm>
            <a:prstGeom prst="rect">
              <a:avLst/>
            </a:prstGeom>
            <a:ln w="25400" cap="flat">
              <a:solidFill>
                <a:srgbClr val="FFFFFF"/>
              </a:solidFill>
              <a:prstDash val="solid"/>
              <a:bevel/>
            </a:ln>
            <a:effectLst/>
          </p:spPr>
        </p:pic>
        <p:sp>
          <p:nvSpPr>
            <p:cNvPr id="302" name="Shape 302"/>
            <p:cNvSpPr/>
            <p:nvPr/>
          </p:nvSpPr>
          <p:spPr>
            <a:xfrm>
              <a:off x="-1" y="2060401"/>
              <a:ext cx="5039049" cy="923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800" b="1">
                  <a:solidFill>
                    <a:srgbClr val="FFFFFF"/>
                  </a:solidFill>
                  <a:latin typeface="Calibri"/>
                  <a:ea typeface="Calibri"/>
                  <a:cs typeface="Calibri"/>
                  <a:sym typeface="Calibri"/>
                </a:defRPr>
              </a:lvl1pPr>
            </a:lstStyle>
            <a:p>
              <a:pPr lvl="0" algn="l">
                <a:defRPr sz="1800" b="0">
                  <a:solidFill>
                    <a:srgbClr val="000000"/>
                  </a:solidFill>
                </a:defRPr>
              </a:pPr>
              <a:r>
                <a:rPr sz="2000" b="1" dirty="0">
                  <a:solidFill>
                    <a:srgbClr val="002060"/>
                  </a:solidFill>
                  <a:latin typeface="Arial" panose="020B0604020202020204" pitchFamily="34" charset="0"/>
                  <a:cs typeface="Arial" panose="020B0604020202020204" pitchFamily="34" charset="0"/>
                </a:rPr>
                <a:t>Désinfection avec </a:t>
              </a:r>
              <a:br>
                <a:rPr lang="en-US" sz="2000" b="1" dirty="0">
                  <a:solidFill>
                    <a:srgbClr val="002060"/>
                  </a:solidFill>
                  <a:latin typeface="Arial" panose="020B0604020202020204" pitchFamily="34" charset="0"/>
                  <a:cs typeface="Arial" panose="020B0604020202020204" pitchFamily="34" charset="0"/>
                </a:rPr>
              </a:br>
              <a:r>
                <a:rPr sz="2000" b="1" dirty="0">
                  <a:solidFill>
                    <a:srgbClr val="002060"/>
                  </a:solidFill>
                  <a:latin typeface="Arial" panose="020B0604020202020204" pitchFamily="34" charset="0"/>
                  <a:cs typeface="Arial" panose="020B0604020202020204" pitchFamily="34" charset="0"/>
                </a:rPr>
                <a:t>un </a:t>
              </a:r>
              <a:r>
                <a:rPr sz="2000" b="1" dirty="0" err="1">
                  <a:solidFill>
                    <a:srgbClr val="002060"/>
                  </a:solidFill>
                  <a:latin typeface="Arial" panose="020B0604020202020204" pitchFamily="34" charset="0"/>
                  <a:cs typeface="Arial" panose="020B0604020202020204" pitchFamily="34" charset="0"/>
                </a:rPr>
                <a:t>produit</a:t>
              </a:r>
              <a:r>
                <a:rPr sz="2000" b="1" dirty="0">
                  <a:solidFill>
                    <a:srgbClr val="002060"/>
                  </a:solidFill>
                  <a:latin typeface="Arial" panose="020B0604020202020204" pitchFamily="34" charset="0"/>
                  <a:cs typeface="Arial" panose="020B0604020202020204" pitchFamily="34" charset="0"/>
                </a:rPr>
                <a:t> hydro-</a:t>
              </a:r>
              <a:r>
                <a:rPr sz="2000" b="1" dirty="0" err="1">
                  <a:solidFill>
                    <a:srgbClr val="002060"/>
                  </a:solidFill>
                  <a:latin typeface="Arial" panose="020B0604020202020204" pitchFamily="34" charset="0"/>
                  <a:cs typeface="Arial" panose="020B0604020202020204" pitchFamily="34" charset="0"/>
                </a:rPr>
                <a:t>alcoolique</a:t>
              </a:r>
              <a:r>
                <a:rPr lang="en-US" sz="2000" b="1" dirty="0">
                  <a:solidFill>
                    <a:srgbClr val="002060"/>
                  </a:solidFill>
                  <a:latin typeface="Arial" panose="020B0604020202020204" pitchFamily="34" charset="0"/>
                  <a:cs typeface="Arial" panose="020B0604020202020204" pitchFamily="34" charset="0"/>
                </a:rPr>
                <a:t> (Friction hydro-</a:t>
              </a:r>
              <a:r>
                <a:rPr lang="en-US" sz="2000" b="1" dirty="0" err="1">
                  <a:solidFill>
                    <a:srgbClr val="002060"/>
                  </a:solidFill>
                  <a:latin typeface="Arial" panose="020B0604020202020204" pitchFamily="34" charset="0"/>
                  <a:cs typeface="Arial" panose="020B0604020202020204" pitchFamily="34" charset="0"/>
                </a:rPr>
                <a:t>alcoolique</a:t>
              </a:r>
              <a:r>
                <a:rPr lang="en-US" sz="2000" b="1" dirty="0">
                  <a:solidFill>
                    <a:srgbClr val="002060"/>
                  </a:solidFill>
                  <a:latin typeface="Arial" panose="020B0604020202020204" pitchFamily="34" charset="0"/>
                  <a:cs typeface="Arial" panose="020B0604020202020204" pitchFamily="34" charset="0"/>
                </a:rPr>
                <a:t>)  </a:t>
              </a:r>
              <a:r>
                <a:rPr lang="en-US" sz="2000" dirty="0">
                  <a:solidFill>
                    <a:srgbClr val="002060"/>
                  </a:solidFill>
                  <a:latin typeface="Arial" panose="020B0604020202020204" pitchFamily="34" charset="0"/>
                  <a:cs typeface="Arial" panose="020B0604020202020204" pitchFamily="34" charset="0"/>
                </a:rPr>
                <a:t>d</a:t>
              </a:r>
              <a:r>
                <a:rPr sz="2000" b="1" dirty="0">
                  <a:solidFill>
                    <a:srgbClr val="002060"/>
                  </a:solidFill>
                  <a:latin typeface="Arial" panose="020B0604020202020204" pitchFamily="34" charset="0"/>
                  <a:cs typeface="Arial" panose="020B0604020202020204" pitchFamily="34" charset="0"/>
                </a:rPr>
                <a:t>es mains</a:t>
              </a:r>
            </a:p>
          </p:txBody>
        </p:sp>
      </p:grpSp>
      <p:grpSp>
        <p:nvGrpSpPr>
          <p:cNvPr id="306" name="Group 306"/>
          <p:cNvGrpSpPr/>
          <p:nvPr/>
        </p:nvGrpSpPr>
        <p:grpSpPr>
          <a:xfrm>
            <a:off x="3203848" y="1340768"/>
            <a:ext cx="5940152" cy="4924854"/>
            <a:chOff x="-2759087" y="-1"/>
            <a:chExt cx="5940149" cy="5499872"/>
          </a:xfrm>
        </p:grpSpPr>
        <p:pic>
          <p:nvPicPr>
            <p:cNvPr id="304" name="image1.jpeg"/>
            <p:cNvPicPr/>
            <p:nvPr/>
          </p:nvPicPr>
          <p:blipFill>
            <a:blip r:embed="rId3" cstate="print">
              <a:extLst/>
            </a:blip>
            <a:stretch>
              <a:fillRect/>
            </a:stretch>
          </p:blipFill>
          <p:spPr>
            <a:xfrm rot="5400000">
              <a:off x="668507" y="160387"/>
              <a:ext cx="2240810" cy="1920033"/>
            </a:xfrm>
            <a:prstGeom prst="rect">
              <a:avLst/>
            </a:prstGeom>
            <a:ln w="25400" cap="flat">
              <a:solidFill>
                <a:srgbClr val="FFFFFF"/>
              </a:solidFill>
              <a:prstDash val="solid"/>
              <a:miter lim="800000"/>
            </a:ln>
            <a:effectLst/>
          </p:spPr>
        </p:pic>
        <p:sp>
          <p:nvSpPr>
            <p:cNvPr id="305" name="Shape 305"/>
            <p:cNvSpPr/>
            <p:nvPr/>
          </p:nvSpPr>
          <p:spPr>
            <a:xfrm>
              <a:off x="-2759087" y="3618698"/>
              <a:ext cx="5940149" cy="18811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lvl="0" algn="ctr"/>
              <a:r>
                <a:rPr sz="2400" b="1" dirty="0">
                  <a:solidFill>
                    <a:srgbClr val="002060"/>
                  </a:solidFill>
                  <a:latin typeface="Arial" panose="020B0604020202020204" pitchFamily="34" charset="0"/>
                  <a:ea typeface="Calibri"/>
                  <a:cs typeface="Arial" panose="020B0604020202020204" pitchFamily="34" charset="0"/>
                  <a:sym typeface="Calibri"/>
                </a:rPr>
                <a:t>Avec une solution à faible teneur (0,05 %) en chlore</a:t>
              </a:r>
              <a:endParaRPr sz="2400" dirty="0">
                <a:solidFill>
                  <a:srgbClr val="002060"/>
                </a:solidFill>
                <a:latin typeface="Arial" panose="020B0604020202020204" pitchFamily="34" charset="0"/>
                <a:ea typeface="Calibri"/>
                <a:cs typeface="Arial" panose="020B0604020202020204" pitchFamily="34" charset="0"/>
                <a:sym typeface="Calibri"/>
              </a:endParaRPr>
            </a:p>
            <a:p>
              <a:pPr lvl="0" algn="ctr"/>
              <a:r>
                <a:rPr sz="2400" b="1" dirty="0">
                  <a:solidFill>
                    <a:srgbClr val="FF0000"/>
                  </a:solidFill>
                  <a:latin typeface="Calibri"/>
                  <a:ea typeface="Calibri"/>
                  <a:cs typeface="Calibri"/>
                  <a:sym typeface="Calibri"/>
                </a:rPr>
                <a:t>UNIQUEMENT si vous ne dispo</a:t>
              </a:r>
              <a:r>
                <a:rPr lang="nl-NL" sz="2400" b="1" dirty="0" err="1">
                  <a:solidFill>
                    <a:srgbClr val="FF0000"/>
                  </a:solidFill>
                  <a:latin typeface="Calibri"/>
                  <a:ea typeface="Calibri"/>
                  <a:cs typeface="Calibri"/>
                  <a:sym typeface="Calibri"/>
                </a:rPr>
                <a:t>sez PAS de savon ou d'alcool</a:t>
              </a:r>
              <a:endParaRPr sz="2400" b="1" dirty="0">
                <a:solidFill>
                  <a:srgbClr val="FF0000"/>
                </a:solidFill>
                <a:latin typeface="Calibri"/>
                <a:ea typeface="Calibri"/>
                <a:cs typeface="Calibri"/>
                <a:sym typeface="Calibri"/>
              </a:endParaRPr>
            </a:p>
          </p:txBody>
        </p:sp>
      </p:grpSp>
      <p:grpSp>
        <p:nvGrpSpPr>
          <p:cNvPr id="309" name="Group 309"/>
          <p:cNvGrpSpPr/>
          <p:nvPr/>
        </p:nvGrpSpPr>
        <p:grpSpPr>
          <a:xfrm>
            <a:off x="219634" y="1361621"/>
            <a:ext cx="2909266" cy="2990709"/>
            <a:chOff x="-1" y="-1"/>
            <a:chExt cx="2909264" cy="2990707"/>
          </a:xfrm>
        </p:grpSpPr>
        <p:pic>
          <p:nvPicPr>
            <p:cNvPr id="307" name="image6.png"/>
            <p:cNvPicPr/>
            <p:nvPr/>
          </p:nvPicPr>
          <p:blipFill>
            <a:blip r:embed="rId4" cstate="print">
              <a:extLst/>
            </a:blip>
            <a:stretch>
              <a:fillRect/>
            </a:stretch>
          </p:blipFill>
          <p:spPr>
            <a:xfrm>
              <a:off x="190233" y="-1"/>
              <a:ext cx="2719030" cy="2009316"/>
            </a:xfrm>
            <a:prstGeom prst="rect">
              <a:avLst/>
            </a:prstGeom>
            <a:ln w="25400" cap="flat">
              <a:solidFill>
                <a:srgbClr val="FFFFFF"/>
              </a:solidFill>
              <a:prstDash val="solid"/>
              <a:bevel/>
            </a:ln>
            <a:effectLst/>
          </p:spPr>
        </p:pic>
        <p:sp>
          <p:nvSpPr>
            <p:cNvPr id="308" name="Shape 308"/>
            <p:cNvSpPr/>
            <p:nvPr/>
          </p:nvSpPr>
          <p:spPr>
            <a:xfrm>
              <a:off x="-1" y="2067377"/>
              <a:ext cx="2900301" cy="9233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r>
                <a:rPr sz="2000" b="1" dirty="0">
                  <a:solidFill>
                    <a:srgbClr val="002060"/>
                  </a:solidFill>
                  <a:latin typeface="Arial" panose="020B0604020202020204" pitchFamily="34" charset="0"/>
                  <a:ea typeface="Calibri"/>
                  <a:cs typeface="Arial" panose="020B0604020202020204" pitchFamily="34" charset="0"/>
                  <a:sym typeface="Calibri"/>
                </a:rPr>
                <a:t>Lavage </a:t>
              </a:r>
              <a:endParaRPr sz="2000" dirty="0">
                <a:solidFill>
                  <a:srgbClr val="002060"/>
                </a:solidFill>
                <a:latin typeface="Arial" panose="020B0604020202020204" pitchFamily="34" charset="0"/>
                <a:ea typeface="Calibri"/>
                <a:cs typeface="Arial" panose="020B0604020202020204" pitchFamily="34" charset="0"/>
                <a:sym typeface="Calibri"/>
              </a:endParaRPr>
            </a:p>
            <a:p>
              <a:pPr lvl="0" algn="ctr"/>
              <a:r>
                <a:rPr sz="2000" b="1" dirty="0">
                  <a:solidFill>
                    <a:srgbClr val="002060"/>
                  </a:solidFill>
                  <a:latin typeface="Arial" panose="020B0604020202020204" pitchFamily="34" charset="0"/>
                  <a:ea typeface="Calibri"/>
                  <a:cs typeface="Arial" panose="020B0604020202020204" pitchFamily="34" charset="0"/>
                  <a:sym typeface="Calibri"/>
                </a:rPr>
                <a:t>avec du savon et de l'eau</a:t>
              </a:r>
            </a:p>
          </p:txBody>
        </p:sp>
      </p:grpSp>
      <p:sp>
        <p:nvSpPr>
          <p:cNvPr id="310" name="Shape 310"/>
          <p:cNvSpPr/>
          <p:nvPr/>
        </p:nvSpPr>
        <p:spPr>
          <a:xfrm>
            <a:off x="853105" y="764704"/>
            <a:ext cx="194925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Nettoyage</a:t>
            </a:r>
          </a:p>
        </p:txBody>
      </p:sp>
      <p:sp>
        <p:nvSpPr>
          <p:cNvPr id="311" name="Shape 311"/>
          <p:cNvSpPr/>
          <p:nvPr/>
        </p:nvSpPr>
        <p:spPr>
          <a:xfrm>
            <a:off x="5040941" y="769185"/>
            <a:ext cx="26417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Désinfection</a:t>
            </a:r>
          </a:p>
        </p:txBody>
      </p:sp>
      <p:sp>
        <p:nvSpPr>
          <p:cNvPr id="312" name="Shape 312"/>
          <p:cNvSpPr/>
          <p:nvPr/>
        </p:nvSpPr>
        <p:spPr>
          <a:xfrm flipH="1">
            <a:off x="3431240" y="1219199"/>
            <a:ext cx="1" cy="4191002"/>
          </a:xfrm>
          <a:prstGeom prst="line">
            <a:avLst/>
          </a:prstGeom>
          <a:ln w="41275">
            <a:solidFill>
              <a:srgbClr val="00B0F0"/>
            </a:solidFill>
          </a:ln>
        </p:spPr>
        <p:txBody>
          <a:bodyPr lIns="0" tIns="0" rIns="0" bIns="0"/>
          <a:lstStyle/>
          <a:p>
            <a:pPr lvl="0" defTabSz="457200">
              <a:defRPr sz="1200"/>
            </a:pPr>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30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3" nodeType="clickEffect">
                                  <p:stCondLst>
                                    <p:cond delay="0"/>
                                  </p:stCondLst>
                                  <p:iterate>
                                    <p:tmAbs val="0"/>
                                  </p:iterate>
                                  <p:childTnLst>
                                    <p:set>
                                      <p:cBhvr>
                                        <p:cTn id="13" fill="hold"/>
                                        <p:tgtEl>
                                          <p:spTgt spid="311"/>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4" nodeType="afterEffect">
                                  <p:stCondLst>
                                    <p:cond delay="0"/>
                                  </p:stCondLst>
                                  <p:iterate>
                                    <p:tmAbs val="0"/>
                                  </p:iterate>
                                  <p:childTnLst>
                                    <p:set>
                                      <p:cBhvr>
                                        <p:cTn id="16" fill="hold"/>
                                        <p:tgtEl>
                                          <p:spTgt spid="30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5" nodeType="clickEffect">
                                  <p:stCondLst>
                                    <p:cond delay="0"/>
                                  </p:stCondLst>
                                  <p:iterate>
                                    <p:tmAbs val="0"/>
                                  </p:iterate>
                                  <p:childTnLst>
                                    <p:set>
                                      <p:cBhvr>
                                        <p:cTn id="20" fill="hold"/>
                                        <p:tgtEl>
                                          <p:spTgt spid="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4" animBg="1" advAuto="0"/>
      <p:bldP spid="306" grpId="5" animBg="1" advAuto="0"/>
      <p:bldP spid="309" grpId="2" animBg="1" advAuto="0"/>
      <p:bldP spid="310" grpId="1" animBg="1" advAuto="0"/>
      <p:bldP spid="311" grpId="3"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hape 319"/>
          <p:cNvSpPr>
            <a:spLocks noGrp="1"/>
          </p:cNvSpPr>
          <p:nvPr>
            <p:ph type="title"/>
          </p:nvPr>
        </p:nvSpPr>
        <p:spPr>
          <a:xfrm>
            <a:off x="0" y="183778"/>
            <a:ext cx="9144001" cy="724942"/>
          </a:xfrm>
          <a:prstGeom prst="rect">
            <a:avLst/>
          </a:prstGeom>
        </p:spPr>
        <p:txBody>
          <a:bodyPr/>
          <a:lstStyle>
            <a:lvl1pPr>
              <a:defRPr sz="3600" b="1"/>
            </a:lvl1pPr>
          </a:lstStyle>
          <a:p>
            <a:pPr lvl="0">
              <a:defRPr sz="1800" b="0">
                <a:solidFill>
                  <a:srgbClr val="000000"/>
                </a:solidFill>
              </a:defRPr>
            </a:pPr>
            <a:r>
              <a:rPr lang="en-US" sz="3200" dirty="0">
                <a:solidFill>
                  <a:srgbClr val="002060"/>
                </a:solidFill>
              </a:rPr>
              <a:t>Lavage</a:t>
            </a:r>
            <a:r>
              <a:rPr sz="3200" b="1" dirty="0">
                <a:solidFill>
                  <a:srgbClr val="002060"/>
                </a:solidFill>
                <a:latin typeface="Arial" panose="020B0604020202020204" pitchFamily="34" charset="0"/>
                <a:cs typeface="Arial" panose="020B0604020202020204" pitchFamily="34" charset="0"/>
              </a:rPr>
              <a:t> des mains avec une solution chlorée</a:t>
            </a:r>
          </a:p>
        </p:txBody>
      </p:sp>
      <p:sp>
        <p:nvSpPr>
          <p:cNvPr id="321" name="Shape 321"/>
          <p:cNvSpPr/>
          <p:nvPr/>
        </p:nvSpPr>
        <p:spPr>
          <a:xfrm>
            <a:off x="323528" y="1217077"/>
            <a:ext cx="8820474" cy="110799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spcBef>
                <a:spcPts val="600"/>
              </a:spcBef>
              <a:defRPr sz="2800" b="1">
                <a:solidFill>
                  <a:srgbClr val="FFFFFF"/>
                </a:solidFill>
                <a:latin typeface="Calibri"/>
                <a:ea typeface="Calibri"/>
                <a:cs typeface="Calibri"/>
                <a:sym typeface="Calibri"/>
              </a:defRPr>
            </a:lvl1pPr>
          </a:lstStyle>
          <a:p>
            <a:pPr lvl="0">
              <a:defRPr sz="1800" b="0">
                <a:solidFill>
                  <a:srgbClr val="000000"/>
                </a:solidFill>
              </a:defRPr>
            </a:pPr>
            <a:r>
              <a:rPr sz="2400" b="0" dirty="0">
                <a:solidFill>
                  <a:srgbClr val="002060"/>
                </a:solidFill>
                <a:latin typeface="Arial" panose="020B0604020202020204" pitchFamily="34" charset="0"/>
                <a:cs typeface="Arial" panose="020B0604020202020204" pitchFamily="34" charset="0"/>
              </a:rPr>
              <a:t>Pour l'épidémie d'Ebola, des mesures immédiates étaient nécessaires : le chlore était économique, efficace et facilement accessible à tous</a:t>
            </a:r>
          </a:p>
        </p:txBody>
      </p:sp>
      <p:sp>
        <p:nvSpPr>
          <p:cNvPr id="322" name="Shape 322"/>
          <p:cNvSpPr/>
          <p:nvPr/>
        </p:nvSpPr>
        <p:spPr>
          <a:xfrm>
            <a:off x="1475656" y="2535287"/>
            <a:ext cx="410368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200" b="1">
                <a:solidFill>
                  <a:srgbClr val="FFFFFF"/>
                </a:solidFill>
                <a:latin typeface="Calibri"/>
                <a:ea typeface="Calibri"/>
                <a:cs typeface="Calibri"/>
                <a:sym typeface="Calibri"/>
              </a:defRPr>
            </a:lvl1pPr>
          </a:lstStyle>
          <a:p>
            <a:pPr lvl="0">
              <a:defRPr sz="1800" b="0">
                <a:solidFill>
                  <a:srgbClr val="000000"/>
                </a:solidFill>
              </a:defRPr>
            </a:pPr>
            <a:r>
              <a:rPr sz="3000" b="1" dirty="0">
                <a:solidFill>
                  <a:srgbClr val="002060"/>
                </a:solidFill>
                <a:latin typeface="Arial" panose="020B0604020202020204" pitchFamily="34" charset="0"/>
                <a:cs typeface="Arial" panose="020B0604020202020204" pitchFamily="34" charset="0"/>
              </a:rPr>
              <a:t>Le chlore a ses limites</a:t>
            </a:r>
          </a:p>
        </p:txBody>
      </p:sp>
      <p:sp>
        <p:nvSpPr>
          <p:cNvPr id="323" name="Shape 323"/>
          <p:cNvSpPr/>
          <p:nvPr/>
        </p:nvSpPr>
        <p:spPr>
          <a:xfrm>
            <a:off x="305590" y="2566065"/>
            <a:ext cx="1098058"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3200" b="1">
                <a:solidFill>
                  <a:srgbClr val="FFFFFF"/>
                </a:solidFill>
                <a:latin typeface="Calibri"/>
                <a:ea typeface="Calibri"/>
                <a:cs typeface="Calibri"/>
                <a:sym typeface="Calibri"/>
              </a:defRPr>
            </a:lvl1pPr>
          </a:lstStyle>
          <a:p>
            <a:pPr lvl="0">
              <a:defRPr sz="1800" b="0">
                <a:solidFill>
                  <a:srgbClr val="000000"/>
                </a:solidFill>
              </a:defRPr>
            </a:pPr>
            <a:r>
              <a:rPr sz="2800" b="1" dirty="0">
                <a:solidFill>
                  <a:srgbClr val="002060"/>
                </a:solidFill>
                <a:latin typeface="Arial" panose="020B0604020202020204" pitchFamily="34" charset="0"/>
                <a:cs typeface="Arial" panose="020B0604020202020204" pitchFamily="34" charset="0"/>
              </a:rPr>
              <a:t>Mais...</a:t>
            </a:r>
          </a:p>
        </p:txBody>
      </p:sp>
      <p:sp>
        <p:nvSpPr>
          <p:cNvPr id="324" name="Shape 324"/>
          <p:cNvSpPr/>
          <p:nvPr/>
        </p:nvSpPr>
        <p:spPr>
          <a:xfrm>
            <a:off x="92321" y="3212976"/>
            <a:ext cx="8686804" cy="20518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93663" lvl="1">
              <a:lnSpc>
                <a:spcPts val="3200"/>
              </a:lnSpc>
              <a:buClr>
                <a:srgbClr val="FFFFFF"/>
              </a:buClr>
              <a:buSzPct val="100000"/>
            </a:pPr>
            <a:r>
              <a:rPr sz="2400" b="1" dirty="0" err="1">
                <a:solidFill>
                  <a:srgbClr val="002060"/>
                </a:solidFill>
                <a:latin typeface="Arial" panose="020B0604020202020204" pitchFamily="34" charset="0"/>
                <a:ea typeface="Calibri"/>
                <a:cs typeface="Arial" panose="020B0604020202020204" pitchFamily="34" charset="0"/>
                <a:sym typeface="Calibri"/>
              </a:rPr>
              <a:t>C'est</a:t>
            </a:r>
            <a:r>
              <a:rPr sz="2400" b="1" dirty="0">
                <a:solidFill>
                  <a:srgbClr val="002060"/>
                </a:solidFill>
                <a:latin typeface="Arial" panose="020B0604020202020204" pitchFamily="34" charset="0"/>
                <a:ea typeface="Calibri"/>
                <a:cs typeface="Arial" panose="020B0604020202020204" pitchFamily="34" charset="0"/>
                <a:sym typeface="Calibri"/>
              </a:rPr>
              <a:t> un produit </a:t>
            </a:r>
            <a:r>
              <a:rPr sz="2400" b="1" dirty="0" err="1">
                <a:solidFill>
                  <a:srgbClr val="002060"/>
                </a:solidFill>
                <a:latin typeface="Arial" panose="020B0604020202020204" pitchFamily="34" charset="0"/>
                <a:ea typeface="Calibri"/>
                <a:cs typeface="Arial" panose="020B0604020202020204" pitchFamily="34" charset="0"/>
                <a:sym typeface="Calibri"/>
              </a:rPr>
              <a:t>chimique</a:t>
            </a:r>
            <a:r>
              <a:rPr sz="2400" b="1" dirty="0">
                <a:solidFill>
                  <a:srgbClr val="002060"/>
                </a:solidFill>
                <a:latin typeface="Arial" panose="020B0604020202020204" pitchFamily="34" charset="0"/>
                <a:ea typeface="Calibri"/>
                <a:cs typeface="Arial" panose="020B0604020202020204" pitchFamily="34" charset="0"/>
                <a:sym typeface="Calibri"/>
              </a:rPr>
              <a:t> </a:t>
            </a:r>
            <a:r>
              <a:rPr sz="2400" b="1" dirty="0" err="1">
                <a:solidFill>
                  <a:srgbClr val="002060"/>
                </a:solidFill>
                <a:latin typeface="Arial" panose="020B0604020202020204" pitchFamily="34" charset="0"/>
                <a:ea typeface="Calibri"/>
                <a:cs typeface="Arial" panose="020B0604020202020204" pitchFamily="34" charset="0"/>
                <a:sym typeface="Calibri"/>
              </a:rPr>
              <a:t>dangereux</a:t>
            </a:r>
            <a:r>
              <a:rPr lang="fr-FR" sz="2400" b="1" dirty="0">
                <a:solidFill>
                  <a:srgbClr val="002060"/>
                </a:solidFill>
                <a:latin typeface="Arial" panose="020B0604020202020204" pitchFamily="34" charset="0"/>
                <a:ea typeface="Calibri"/>
                <a:cs typeface="Arial" panose="020B0604020202020204" pitchFamily="34" charset="0"/>
                <a:sym typeface="Calibri"/>
              </a:rPr>
              <a:t>:</a:t>
            </a:r>
            <a:endParaRPr sz="2400" dirty="0">
              <a:solidFill>
                <a:srgbClr val="002060"/>
              </a:solidFill>
              <a:latin typeface="Arial" panose="020B0604020202020204" pitchFamily="34" charset="0"/>
              <a:ea typeface="Calibri"/>
              <a:cs typeface="Arial" panose="020B0604020202020204" pitchFamily="34" charset="0"/>
              <a:sym typeface="Calibri"/>
            </a:endParaRPr>
          </a:p>
          <a:p>
            <a:pPr marL="444500" lvl="2">
              <a:lnSpc>
                <a:spcPts val="3200"/>
              </a:lnSpc>
              <a:buClr>
                <a:srgbClr val="FFFFFF"/>
              </a:buClr>
              <a:buSzPct val="100000"/>
            </a:pPr>
            <a:r>
              <a:rPr lang="en-GB" sz="2400" dirty="0">
                <a:solidFill>
                  <a:srgbClr val="002060"/>
                </a:solidFill>
                <a:latin typeface="Arial" panose="020B0604020202020204" pitchFamily="34" charset="0"/>
                <a:ea typeface="Calibri"/>
                <a:cs typeface="Arial" panose="020B0604020202020204" pitchFamily="34" charset="0"/>
                <a:sym typeface="Calibri"/>
              </a:rPr>
              <a:t>- </a:t>
            </a:r>
            <a:r>
              <a:rPr sz="2400" dirty="0">
                <a:solidFill>
                  <a:srgbClr val="002060"/>
                </a:solidFill>
                <a:latin typeface="Arial" panose="020B0604020202020204" pitchFamily="34" charset="0"/>
                <a:ea typeface="Calibri"/>
                <a:cs typeface="Arial" panose="020B0604020202020204" pitchFamily="34" charset="0"/>
                <a:sym typeface="Calibri"/>
              </a:rPr>
              <a:t>Il peut irriter les yeux, le nez, la gorge, la peau</a:t>
            </a:r>
          </a:p>
          <a:p>
            <a:pPr marL="444500" lvl="2">
              <a:lnSpc>
                <a:spcPts val="3200"/>
              </a:lnSpc>
              <a:buClr>
                <a:srgbClr val="FFFFFF"/>
              </a:buClr>
              <a:buSzPct val="100000"/>
            </a:pPr>
            <a:r>
              <a:rPr lang="en-GB" sz="2400" dirty="0">
                <a:solidFill>
                  <a:srgbClr val="002060"/>
                </a:solidFill>
                <a:latin typeface="Arial" panose="020B0604020202020204" pitchFamily="34" charset="0"/>
                <a:ea typeface="Calibri"/>
                <a:cs typeface="Arial" panose="020B0604020202020204" pitchFamily="34" charset="0"/>
                <a:sym typeface="Calibri"/>
              </a:rPr>
              <a:t>- </a:t>
            </a:r>
            <a:r>
              <a:rPr sz="2400" dirty="0">
                <a:solidFill>
                  <a:srgbClr val="002060"/>
                </a:solidFill>
                <a:latin typeface="Arial" panose="020B0604020202020204" pitchFamily="34" charset="0"/>
                <a:ea typeface="Calibri"/>
                <a:cs typeface="Arial" panose="020B0604020202020204" pitchFamily="34" charset="0"/>
                <a:sym typeface="Calibri"/>
              </a:rPr>
              <a:t>Peau abîmée = augmentation du risque d'infection</a:t>
            </a:r>
          </a:p>
          <a:p>
            <a:pPr marL="304800" lvl="1" indent="-217488">
              <a:lnSpc>
                <a:spcPts val="3200"/>
              </a:lnSpc>
              <a:buClr>
                <a:srgbClr val="FFFFFF"/>
              </a:buClr>
              <a:buSzPct val="100000"/>
            </a:pPr>
            <a:r>
              <a:rPr lang="en-GB" sz="2400" dirty="0">
                <a:solidFill>
                  <a:srgbClr val="002060"/>
                </a:solidFill>
                <a:latin typeface="Arial" panose="020B0604020202020204" pitchFamily="34" charset="0"/>
                <a:ea typeface="Calibri"/>
                <a:cs typeface="Arial" panose="020B0604020202020204" pitchFamily="34" charset="0"/>
                <a:sym typeface="Calibri"/>
              </a:rPr>
              <a:t>     - </a:t>
            </a:r>
            <a:r>
              <a:rPr sz="2400" dirty="0">
                <a:solidFill>
                  <a:srgbClr val="002060"/>
                </a:solidFill>
                <a:latin typeface="Arial" panose="020B0604020202020204" pitchFamily="34" charset="0"/>
                <a:ea typeface="Calibri"/>
                <a:cs typeface="Arial" panose="020B0604020202020204" pitchFamily="34" charset="0"/>
                <a:sym typeface="Calibri"/>
              </a:rPr>
              <a:t>Dilutions inexactes (ne jamais ajouter de cuillère en plus)</a:t>
            </a:r>
          </a:p>
          <a:p>
            <a:pPr marL="87313" lvl="1">
              <a:lnSpc>
                <a:spcPts val="3200"/>
              </a:lnSpc>
              <a:buClr>
                <a:srgbClr val="FFFFFF"/>
              </a:buClr>
              <a:buSzPct val="100000"/>
            </a:pPr>
            <a:r>
              <a:rPr lang="en-GB" sz="2400" dirty="0">
                <a:solidFill>
                  <a:srgbClr val="002060"/>
                </a:solidFill>
                <a:latin typeface="Arial" panose="020B0604020202020204" pitchFamily="34" charset="0"/>
                <a:ea typeface="Calibri"/>
                <a:cs typeface="Arial" panose="020B0604020202020204" pitchFamily="34" charset="0"/>
                <a:sym typeface="Calibri"/>
              </a:rPr>
              <a:t>     - </a:t>
            </a:r>
            <a:r>
              <a:rPr sz="2400" dirty="0">
                <a:solidFill>
                  <a:srgbClr val="002060"/>
                </a:solidFill>
                <a:latin typeface="Arial" panose="020B0604020202020204" pitchFamily="34" charset="0"/>
                <a:ea typeface="Calibri"/>
                <a:cs typeface="Arial" panose="020B0604020202020204" pitchFamily="34" charset="0"/>
                <a:sym typeface="Calibri"/>
              </a:rPr>
              <a:t>Fraîcheur (préparation quotidienne nécessaire)</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323"/>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3" nodeType="afterEffect">
                                  <p:stCondLst>
                                    <p:cond delay="0"/>
                                  </p:stCondLst>
                                  <p:iterate>
                                    <p:tmAbs val="0"/>
                                  </p:iterate>
                                  <p:childTnLst>
                                    <p:set>
                                      <p:cBhvr>
                                        <p:cTn id="13" fill="hold"/>
                                        <p:tgtEl>
                                          <p:spTgt spid="32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4" nodeType="clickEffect">
                                  <p:stCondLst>
                                    <p:cond delay="0"/>
                                  </p:stCondLst>
                                  <p:iterate>
                                    <p:tmAbs val="0"/>
                                  </p:iterate>
                                  <p:childTnLst>
                                    <p:set>
                                      <p:cBhvr>
                                        <p:cTn id="17" fill="hold"/>
                                        <p:tgtEl>
                                          <p:spTgt spid="3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1" animBg="1" advAuto="0"/>
      <p:bldP spid="322" grpId="3" animBg="1" advAuto="0"/>
      <p:bldP spid="323" grpId="2" animBg="1" advAuto="0"/>
      <p:bldP spid="324" grpId="4"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11.png"/>
          <p:cNvPicPr/>
          <p:nvPr/>
        </p:nvPicPr>
        <p:blipFill>
          <a:blip r:embed="rId3" cstate="print">
            <a:extLst>
              <a:ext uri="{28A0092B-C50C-407E-A947-70E740481C1C}">
                <a14:useLocalDpi xmlns:a14="http://schemas.microsoft.com/office/drawing/2010/main" val="0"/>
              </a:ext>
            </a:extLst>
          </a:blip>
          <a:stretch>
            <a:fillRect/>
          </a:stretch>
        </p:blipFill>
        <p:spPr>
          <a:xfrm>
            <a:off x="1043608" y="910209"/>
            <a:ext cx="6385520" cy="4571472"/>
          </a:xfrm>
          <a:prstGeom prst="rect">
            <a:avLst/>
          </a:prstGeom>
          <a:ln w="12700">
            <a:miter lim="400000"/>
          </a:ln>
        </p:spPr>
      </p:pic>
      <p:sp>
        <p:nvSpPr>
          <p:cNvPr id="332" name="Shape 332"/>
          <p:cNvSpPr>
            <a:spLocks noGrp="1"/>
          </p:cNvSpPr>
          <p:nvPr>
            <p:ph type="title"/>
          </p:nvPr>
        </p:nvSpPr>
        <p:spPr>
          <a:xfrm>
            <a:off x="0" y="111770"/>
            <a:ext cx="9144000" cy="796950"/>
          </a:xfrm>
          <a:prstGeom prst="rect">
            <a:avLst/>
          </a:prstGeom>
        </p:spPr>
        <p:txBody>
          <a:bodyPr>
            <a:noAutofit/>
          </a:bodyPr>
          <a:lstStyle>
            <a:lvl1pPr algn="l">
              <a:defRPr sz="4000" b="1"/>
            </a:lvl1pPr>
          </a:lstStyle>
          <a:p>
            <a:pPr lvl="0" algn="ctr">
              <a:defRPr sz="1800" b="0">
                <a:solidFill>
                  <a:srgbClr val="000000"/>
                </a:solidFill>
              </a:defRPr>
            </a:pPr>
            <a:r>
              <a:rPr sz="2800" b="1" dirty="0">
                <a:solidFill>
                  <a:srgbClr val="002060"/>
                </a:solidFill>
                <a:latin typeface="Arial" panose="020B0604020202020204" pitchFamily="34" charset="0"/>
                <a:cs typeface="Arial" panose="020B0604020202020204" pitchFamily="34" charset="0"/>
              </a:rPr>
              <a:t>Cinq indications pour l'hygiène des mains de l'OMS</a:t>
            </a:r>
          </a:p>
        </p:txBody>
      </p:sp>
      <p:sp>
        <p:nvSpPr>
          <p:cNvPr id="333" name="Shape 333"/>
          <p:cNvSpPr>
            <a:spLocks noGrp="1"/>
          </p:cNvSpPr>
          <p:nvPr>
            <p:ph type="sldNum" sz="quarter" idx="11"/>
          </p:nvPr>
        </p:nvSpPr>
        <p:spPr>
          <a:prstGeom prst="rect">
            <a:avLst/>
          </a:prstGeom>
          <a:extLst>
            <a:ext uri="{C572A759-6A51-4108-AA02-DFA0A04FC94B}">
              <ma14:wrappingTextBoxFlag xmlns:ma14="http://schemas.microsoft.com/office/mac/drawingml/2011/main" xmlns=""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17</a:t>
            </a:fld>
            <a:endParaRPr sz="1200">
              <a:solidFill>
                <a:srgbClr val="FFFFFF"/>
              </a:solidFill>
            </a:endParaRPr>
          </a:p>
        </p:txBody>
      </p:sp>
      <p:sp>
        <p:nvSpPr>
          <p:cNvPr id="339" name="Shape 339"/>
          <p:cNvSpPr/>
          <p:nvPr/>
        </p:nvSpPr>
        <p:spPr>
          <a:xfrm>
            <a:off x="3419872" y="5445224"/>
            <a:ext cx="5751621" cy="43088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a:r>
              <a:rPr sz="1400" b="1" dirty="0">
                <a:solidFill>
                  <a:srgbClr val="002060"/>
                </a:solidFill>
                <a:latin typeface="Calibri"/>
                <a:ea typeface="Calibri"/>
                <a:cs typeface="Calibri"/>
                <a:sym typeface="Calibri"/>
              </a:rPr>
              <a:t>« My 5 Moments for Hand Hygiene. » Organisation mondiale de la santé. </a:t>
            </a:r>
          </a:p>
          <a:p>
            <a:pPr lvl="0"/>
            <a:r>
              <a:rPr sz="1400" b="1" dirty="0">
                <a:latin typeface="Calibri"/>
                <a:ea typeface="Calibri"/>
                <a:cs typeface="Calibri"/>
                <a:sym typeface="Calibri"/>
                <a:hlinkClick r:id="rId4"/>
              </a:rPr>
              <a:t>http://www.who.int/gpsc/5may/background/5moments/en/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 name="image4.jpeg"/>
          <p:cNvPicPr/>
          <p:nvPr/>
        </p:nvPicPr>
        <p:blipFill>
          <a:blip r:embed="rId2" cstate="print">
            <a:extLst>
              <a:ext uri="{28A0092B-C50C-407E-A947-70E740481C1C}">
                <a14:useLocalDpi xmlns:a14="http://schemas.microsoft.com/office/drawing/2010/main" val="0"/>
              </a:ext>
            </a:extLst>
          </a:blip>
          <a:stretch>
            <a:fillRect/>
          </a:stretch>
        </p:blipFill>
        <p:spPr>
          <a:xfrm>
            <a:off x="346810" y="165168"/>
            <a:ext cx="3913204" cy="5652407"/>
          </a:xfrm>
          <a:prstGeom prst="rect">
            <a:avLst/>
          </a:prstGeom>
          <a:ln w="12700">
            <a:miter lim="400000"/>
          </a:ln>
        </p:spPr>
      </p:pic>
      <p:pic>
        <p:nvPicPr>
          <p:cNvPr id="344" name="image5.jpeg"/>
          <p:cNvPicPr/>
          <p:nvPr/>
        </p:nvPicPr>
        <p:blipFill>
          <a:blip r:embed="rId3" cstate="print">
            <a:extLst>
              <a:ext uri="{28A0092B-C50C-407E-A947-70E740481C1C}">
                <a14:useLocalDpi xmlns:a14="http://schemas.microsoft.com/office/drawing/2010/main" val="0"/>
              </a:ext>
            </a:extLst>
          </a:blip>
          <a:stretch>
            <a:fillRect/>
          </a:stretch>
        </p:blipFill>
        <p:spPr>
          <a:xfrm>
            <a:off x="4368841" y="-11265"/>
            <a:ext cx="4741872" cy="5802393"/>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xfrm>
            <a:off x="467544" y="0"/>
            <a:ext cx="8229600" cy="1152127"/>
          </a:xfrm>
          <a:prstGeom prst="rect">
            <a:avLst/>
          </a:prstGeom>
        </p:spPr>
        <p:txBody>
          <a:bodyPr>
            <a:normAutofit/>
          </a:bodyPr>
          <a:lstStyle>
            <a:lvl1pPr>
              <a:defRPr sz="4000" b="1"/>
            </a:lvl1pPr>
          </a:lstStyle>
          <a:p>
            <a:pPr lvl="0">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Ce que l'on oublie souvent avec l'hygiène des mains !</a:t>
            </a:r>
          </a:p>
        </p:txBody>
      </p:sp>
      <p:grpSp>
        <p:nvGrpSpPr>
          <p:cNvPr id="353" name="Group 353"/>
          <p:cNvGrpSpPr/>
          <p:nvPr/>
        </p:nvGrpSpPr>
        <p:grpSpPr>
          <a:xfrm>
            <a:off x="335280" y="980676"/>
            <a:ext cx="8808723" cy="4256686"/>
            <a:chOff x="-1" y="-1"/>
            <a:chExt cx="8808721" cy="4256684"/>
          </a:xfrm>
        </p:grpSpPr>
        <p:pic>
          <p:nvPicPr>
            <p:cNvPr id="347" name="image12.jpeg"/>
            <p:cNvPicPr/>
            <p:nvPr/>
          </p:nvPicPr>
          <p:blipFill>
            <a:blip r:embed="rId2" cstate="print">
              <a:extLst/>
            </a:blip>
            <a:stretch>
              <a:fillRect/>
            </a:stretch>
          </p:blipFill>
          <p:spPr>
            <a:xfrm>
              <a:off x="-1" y="-1"/>
              <a:ext cx="7048502" cy="3849570"/>
            </a:xfrm>
            <a:prstGeom prst="rect">
              <a:avLst/>
            </a:prstGeom>
            <a:ln w="12700" cap="flat">
              <a:noFill/>
              <a:miter lim="400000"/>
            </a:ln>
            <a:effectLst/>
          </p:spPr>
        </p:pic>
        <p:sp>
          <p:nvSpPr>
            <p:cNvPr id="348" name="Shape 348"/>
            <p:cNvSpPr/>
            <p:nvPr/>
          </p:nvSpPr>
          <p:spPr>
            <a:xfrm>
              <a:off x="701039" y="3743722"/>
              <a:ext cx="1600200" cy="5129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1600" b="1" dirty="0">
                  <a:solidFill>
                    <a:srgbClr val="002060"/>
                  </a:solidFill>
                </a:rPr>
                <a:t>Le dos de la main</a:t>
              </a:r>
            </a:p>
          </p:txBody>
        </p:sp>
        <p:sp>
          <p:nvSpPr>
            <p:cNvPr id="349" name="Shape 349"/>
            <p:cNvSpPr/>
            <p:nvPr/>
          </p:nvSpPr>
          <p:spPr>
            <a:xfrm>
              <a:off x="2926079" y="3743722"/>
              <a:ext cx="2318750" cy="5129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1600" b="1" dirty="0">
                  <a:solidFill>
                    <a:srgbClr val="002060"/>
                  </a:solidFill>
                </a:rPr>
                <a:t>La paume de la main</a:t>
              </a:r>
            </a:p>
          </p:txBody>
        </p:sp>
        <p:sp>
          <p:nvSpPr>
            <p:cNvPr id="350" name="Shape 350"/>
            <p:cNvSpPr/>
            <p:nvPr/>
          </p:nvSpPr>
          <p:spPr>
            <a:xfrm>
              <a:off x="6050279" y="853440"/>
              <a:ext cx="2758441" cy="462831"/>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dirty="0">
                  <a:solidFill>
                    <a:srgbClr val="FFFFFF"/>
                  </a:solidFill>
                </a:rPr>
                <a:t>Le plus souvent oublié</a:t>
              </a:r>
            </a:p>
          </p:txBody>
        </p:sp>
        <p:sp>
          <p:nvSpPr>
            <p:cNvPr id="351" name="Shape 351"/>
            <p:cNvSpPr/>
            <p:nvPr/>
          </p:nvSpPr>
          <p:spPr>
            <a:xfrm>
              <a:off x="6050279" y="1560960"/>
              <a:ext cx="2758441" cy="462832"/>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a:solidFill>
                    <a:srgbClr val="FFFFFF"/>
                  </a:solidFill>
                </a:rPr>
                <a:t>Souvent oublié</a:t>
              </a:r>
            </a:p>
          </p:txBody>
        </p:sp>
        <p:sp>
          <p:nvSpPr>
            <p:cNvPr id="352" name="Shape 352"/>
            <p:cNvSpPr/>
            <p:nvPr/>
          </p:nvSpPr>
          <p:spPr>
            <a:xfrm>
              <a:off x="6050279" y="2288606"/>
              <a:ext cx="2758441" cy="462831"/>
            </a:xfrm>
            <a:prstGeom prst="rect">
              <a:avLst/>
            </a:prstGeom>
            <a:solidFill>
              <a:srgbClr val="000000"/>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dirty="0" err="1">
                  <a:solidFill>
                    <a:srgbClr val="FFFFFF"/>
                  </a:solidFill>
                </a:rPr>
                <a:t>Moins</a:t>
              </a:r>
              <a:r>
                <a:rPr sz="2000" dirty="0">
                  <a:solidFill>
                    <a:srgbClr val="FFFFFF"/>
                  </a:solidFill>
                </a:rPr>
                <a:t> </a:t>
              </a:r>
              <a:r>
                <a:rPr sz="2000" dirty="0" err="1">
                  <a:solidFill>
                    <a:srgbClr val="FFFFFF"/>
                  </a:solidFill>
                </a:rPr>
                <a:t>souvent</a:t>
              </a:r>
              <a:r>
                <a:rPr sz="2000" dirty="0">
                  <a:solidFill>
                    <a:srgbClr val="FFFFFF"/>
                  </a:solidFill>
                </a:rPr>
                <a:t> </a:t>
              </a:r>
              <a:r>
                <a:rPr sz="2000" dirty="0" err="1">
                  <a:solidFill>
                    <a:srgbClr val="FFFFFF"/>
                  </a:solidFill>
                </a:rPr>
                <a:t>oublié</a:t>
              </a:r>
              <a:endParaRPr sz="2000" dirty="0">
                <a:solidFill>
                  <a:srgbClr val="FFFFFF"/>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hape 138"/>
          <p:cNvSpPr>
            <a:spLocks noGrp="1"/>
          </p:cNvSpPr>
          <p:nvPr>
            <p:ph type="title"/>
          </p:nvPr>
        </p:nvSpPr>
        <p:spPr>
          <a:xfrm>
            <a:off x="467544" y="0"/>
            <a:ext cx="8229600" cy="1143000"/>
          </a:xfrm>
          <a:prstGeom prst="rect">
            <a:avLst/>
          </a:prstGeom>
        </p:spPr>
        <p:txBody>
          <a:bodyPr lIns="0" tIns="0" rIns="0" bIns="0">
            <a:normAutofit/>
          </a:bodyPr>
          <a:lstStyle>
            <a:lvl1pPr>
              <a:defRPr sz="4000" b="1">
                <a:solidFill>
                  <a:srgbClr val="002060"/>
                </a:solidFill>
              </a:defRPr>
            </a:lvl1pPr>
          </a:lstStyle>
          <a:p>
            <a:pPr lvl="0">
              <a:defRPr sz="1800" b="0">
                <a:solidFill>
                  <a:srgbClr val="000000"/>
                </a:solidFill>
              </a:defRPr>
            </a:pPr>
            <a:r>
              <a:rPr sz="3600" b="1" dirty="0"/>
              <a:t>Objectifs d'apprentissage</a:t>
            </a:r>
          </a:p>
        </p:txBody>
      </p:sp>
      <p:sp>
        <p:nvSpPr>
          <p:cNvPr id="139" name="Shape 139"/>
          <p:cNvSpPr>
            <a:spLocks noGrp="1"/>
          </p:cNvSpPr>
          <p:nvPr>
            <p:ph type="body" idx="4294967295"/>
          </p:nvPr>
        </p:nvSpPr>
        <p:spPr>
          <a:xfrm>
            <a:off x="395536" y="1268760"/>
            <a:ext cx="8505825" cy="4565650"/>
          </a:xfrm>
          <a:prstGeom prst="rect">
            <a:avLst/>
          </a:prstGeom>
        </p:spPr>
        <p:txBody>
          <a:bodyPr lIns="0" tIns="0" rIns="0" bIns="0">
            <a:normAutofit lnSpcReduction="10000"/>
          </a:bodyPr>
          <a:lstStyle/>
          <a:p>
            <a:pPr marL="0" lvl="0" indent="0">
              <a:spcBef>
                <a:spcPts val="500"/>
              </a:spcBef>
              <a:buSzTx/>
              <a:buNone/>
              <a:defRPr sz="1800"/>
            </a:pPr>
            <a:r>
              <a:rPr sz="2400" dirty="0">
                <a:ea typeface="Verdana"/>
                <a:sym typeface="Verdana"/>
              </a:rPr>
              <a:t>À la fin de cette session, vous devriez être en </a:t>
            </a:r>
            <a:r>
              <a:rPr sz="2400" dirty="0" err="1">
                <a:ea typeface="Verdana"/>
                <a:sym typeface="Verdana"/>
              </a:rPr>
              <a:t>mesure</a:t>
            </a:r>
            <a:r>
              <a:rPr sz="2400" dirty="0">
                <a:ea typeface="Verdana"/>
                <a:sym typeface="Verdana"/>
              </a:rPr>
              <a:t>:</a:t>
            </a:r>
            <a:endParaRPr lang="fr-FR" sz="2400" dirty="0">
              <a:ea typeface="Verdana"/>
              <a:sym typeface="Verdana"/>
            </a:endParaRPr>
          </a:p>
          <a:p>
            <a:pPr marL="0" lvl="0" indent="0">
              <a:spcBef>
                <a:spcPts val="500"/>
              </a:spcBef>
              <a:buSzTx/>
              <a:buNone/>
              <a:defRPr sz="1800"/>
            </a:pPr>
            <a:endParaRPr sz="2400" dirty="0">
              <a:ea typeface="Verdana"/>
              <a:sym typeface="Verdana"/>
            </a:endParaRPr>
          </a:p>
          <a:p>
            <a:pPr marL="391885" lvl="0" indent="-391885">
              <a:spcBef>
                <a:spcPts val="500"/>
              </a:spcBef>
              <a:buFont typeface="Arial"/>
              <a:defRPr sz="1800"/>
            </a:pPr>
            <a:r>
              <a:rPr lang="fr-FR" sz="2400" dirty="0">
                <a:ea typeface="Verdana"/>
                <a:sym typeface="Verdana"/>
              </a:rPr>
              <a:t>D’</a:t>
            </a:r>
            <a:r>
              <a:rPr sz="2400" dirty="0" err="1">
                <a:ea typeface="Verdana"/>
                <a:sym typeface="Verdana"/>
              </a:rPr>
              <a:t>appliquer</a:t>
            </a:r>
            <a:r>
              <a:rPr sz="2400" dirty="0">
                <a:ea typeface="Verdana"/>
                <a:sym typeface="Verdana"/>
              </a:rPr>
              <a:t> les </a:t>
            </a:r>
            <a:r>
              <a:rPr sz="2400" dirty="0" err="1">
                <a:ea typeface="Verdana"/>
                <a:sym typeface="Verdana"/>
              </a:rPr>
              <a:t>précautions</a:t>
            </a:r>
            <a:r>
              <a:rPr sz="2400" dirty="0">
                <a:ea typeface="Verdana"/>
                <a:sym typeface="Verdana"/>
              </a:rPr>
              <a:t> standard (à tout moment, pour tous les patients</a:t>
            </a:r>
            <a:r>
              <a:rPr lang="en-US" sz="2400" dirty="0">
                <a:ea typeface="Verdana"/>
                <a:sym typeface="Verdana"/>
              </a:rPr>
              <a:t>, par </a:t>
            </a:r>
            <a:r>
              <a:rPr lang="en-US" sz="2400" dirty="0" err="1">
                <a:ea typeface="Verdana"/>
                <a:sym typeface="Verdana"/>
              </a:rPr>
              <a:t>tous</a:t>
            </a:r>
            <a:r>
              <a:rPr lang="en-US" sz="2400" dirty="0">
                <a:ea typeface="Verdana"/>
                <a:sym typeface="Verdana"/>
              </a:rPr>
              <a:t> les </a:t>
            </a:r>
            <a:r>
              <a:rPr lang="en-US" sz="2400" dirty="0" err="1">
                <a:ea typeface="Verdana"/>
                <a:sym typeface="Verdana"/>
              </a:rPr>
              <a:t>prestataires</a:t>
            </a:r>
            <a:r>
              <a:rPr sz="2400" dirty="0">
                <a:ea typeface="Verdana"/>
                <a:sym typeface="Verdana"/>
              </a:rPr>
              <a:t>) ;</a:t>
            </a:r>
            <a:endParaRPr lang="fr-FR" sz="2400" dirty="0">
              <a:ea typeface="Verdana"/>
              <a:sym typeface="Verdana"/>
            </a:endParaRPr>
          </a:p>
          <a:p>
            <a:pPr marL="391885" lvl="0" indent="-391885">
              <a:spcBef>
                <a:spcPts val="500"/>
              </a:spcBef>
              <a:buFont typeface="Arial"/>
              <a:defRPr sz="1800"/>
            </a:pPr>
            <a:endParaRPr sz="2400" dirty="0">
              <a:ea typeface="Verdana"/>
              <a:sym typeface="Verdana"/>
            </a:endParaRPr>
          </a:p>
          <a:p>
            <a:pPr marL="391885" lvl="0" indent="-391885">
              <a:spcBef>
                <a:spcPts val="500"/>
              </a:spcBef>
              <a:buFont typeface="Arial"/>
              <a:defRPr sz="1800"/>
            </a:pPr>
            <a:r>
              <a:rPr lang="fr-FR" sz="2400" dirty="0">
                <a:ea typeface="Verdana"/>
                <a:sym typeface="Verdana"/>
              </a:rPr>
              <a:t>D’</a:t>
            </a:r>
            <a:r>
              <a:rPr sz="2400" dirty="0">
                <a:ea typeface="Verdana"/>
                <a:sym typeface="Verdana"/>
              </a:rPr>
              <a:t>adopter des </a:t>
            </a:r>
            <a:r>
              <a:rPr sz="2400" dirty="0" err="1">
                <a:ea typeface="Verdana"/>
                <a:sym typeface="Verdana"/>
              </a:rPr>
              <a:t>précautions</a:t>
            </a:r>
            <a:r>
              <a:rPr sz="2400" dirty="0">
                <a:ea typeface="Verdana"/>
                <a:sym typeface="Verdana"/>
              </a:rPr>
              <a:t> </a:t>
            </a:r>
            <a:r>
              <a:rPr sz="2400" dirty="0" err="1">
                <a:ea typeface="Verdana"/>
                <a:sym typeface="Verdana"/>
              </a:rPr>
              <a:t>supplémentaires</a:t>
            </a:r>
            <a:r>
              <a:rPr sz="2400" dirty="0">
                <a:ea typeface="Verdana"/>
                <a:sym typeface="Verdana"/>
              </a:rPr>
              <a:t> de </a:t>
            </a:r>
            <a:r>
              <a:rPr sz="2400" dirty="0" err="1">
                <a:ea typeface="Verdana"/>
                <a:sym typeface="Verdana"/>
              </a:rPr>
              <a:t>prévention</a:t>
            </a:r>
            <a:r>
              <a:rPr sz="2400" dirty="0">
                <a:ea typeface="Verdana"/>
                <a:sym typeface="Verdana"/>
              </a:rPr>
              <a:t> et de </a:t>
            </a:r>
            <a:r>
              <a:rPr lang="fr-FR" sz="2400" dirty="0">
                <a:solidFill>
                  <a:srgbClr val="002060"/>
                </a:solidFill>
                <a:latin typeface="Arial"/>
                <a:ea typeface="Arial"/>
                <a:cs typeface="Arial"/>
                <a:sym typeface="Arial"/>
              </a:rPr>
              <a:t>contrôle</a:t>
            </a:r>
            <a:r>
              <a:rPr lang="en-US" sz="2400" dirty="0">
                <a:ea typeface="Verdana"/>
                <a:sym typeface="Verdana"/>
              </a:rPr>
              <a:t> d</a:t>
            </a:r>
            <a:r>
              <a:rPr lang="it-IT" sz="2400" dirty="0">
                <a:ea typeface="Verdana"/>
                <a:sym typeface="Verdana"/>
              </a:rPr>
              <a:t>es </a:t>
            </a:r>
            <a:r>
              <a:rPr sz="2400" dirty="0">
                <a:ea typeface="Verdana"/>
                <a:sym typeface="Verdana"/>
              </a:rPr>
              <a:t>infection</a:t>
            </a:r>
            <a:r>
              <a:rPr lang="it-IT" sz="2400" dirty="0">
                <a:ea typeface="Verdana"/>
                <a:sym typeface="Verdana"/>
              </a:rPr>
              <a:t>s</a:t>
            </a:r>
            <a:r>
              <a:rPr sz="2400" dirty="0">
                <a:ea typeface="Verdana"/>
                <a:sym typeface="Verdana"/>
              </a:rPr>
              <a:t> </a:t>
            </a:r>
            <a:r>
              <a:rPr sz="2400" dirty="0" err="1">
                <a:ea typeface="Verdana"/>
                <a:sym typeface="Verdana"/>
              </a:rPr>
              <a:t>dans</a:t>
            </a:r>
            <a:r>
              <a:rPr sz="2400" dirty="0">
                <a:ea typeface="Verdana"/>
                <a:sym typeface="Verdana"/>
              </a:rPr>
              <a:t> le </a:t>
            </a:r>
            <a:r>
              <a:rPr sz="2400" dirty="0" err="1">
                <a:ea typeface="Verdana"/>
                <a:sym typeface="Verdana"/>
              </a:rPr>
              <a:t>contexte</a:t>
            </a:r>
            <a:r>
              <a:rPr sz="2400" dirty="0">
                <a:ea typeface="Verdana"/>
                <a:sym typeface="Verdana"/>
              </a:rPr>
              <a:t> </a:t>
            </a:r>
            <a:r>
              <a:rPr sz="2400" dirty="0" err="1">
                <a:ea typeface="Verdana"/>
                <a:sym typeface="Verdana"/>
              </a:rPr>
              <a:t>d'une</a:t>
            </a:r>
            <a:r>
              <a:rPr sz="2400" dirty="0">
                <a:ea typeface="Verdana"/>
                <a:sym typeface="Verdana"/>
              </a:rPr>
              <a:t> </a:t>
            </a:r>
            <a:r>
              <a:rPr sz="2400" dirty="0" err="1">
                <a:ea typeface="Verdana"/>
                <a:sym typeface="Verdana"/>
              </a:rPr>
              <a:t>flambée</a:t>
            </a:r>
            <a:r>
              <a:rPr sz="2400" dirty="0">
                <a:ea typeface="Verdana"/>
                <a:sym typeface="Verdana"/>
              </a:rPr>
              <a:t> de </a:t>
            </a:r>
            <a:r>
              <a:rPr lang="it-IT" sz="2400" dirty="0">
                <a:ea typeface="Verdana"/>
                <a:sym typeface="Verdana"/>
              </a:rPr>
              <a:t>MVE</a:t>
            </a:r>
            <a:r>
              <a:rPr sz="2400" dirty="0">
                <a:ea typeface="Verdana"/>
                <a:sym typeface="Verdana"/>
              </a:rPr>
              <a:t> ;</a:t>
            </a:r>
            <a:endParaRPr lang="fr-FR" sz="2400" dirty="0">
              <a:ea typeface="Verdana"/>
              <a:sym typeface="Verdana"/>
            </a:endParaRPr>
          </a:p>
          <a:p>
            <a:pPr marL="391885" lvl="0" indent="-391885">
              <a:spcBef>
                <a:spcPts val="500"/>
              </a:spcBef>
              <a:buFont typeface="Arial"/>
              <a:defRPr sz="1800"/>
            </a:pPr>
            <a:endParaRPr sz="2400" dirty="0">
              <a:ea typeface="Verdana"/>
              <a:sym typeface="Verdana"/>
            </a:endParaRPr>
          </a:p>
          <a:p>
            <a:pPr marL="391885" lvl="0" indent="-391885">
              <a:spcBef>
                <a:spcPts val="500"/>
              </a:spcBef>
              <a:buFont typeface="Arial"/>
              <a:defRPr sz="1800"/>
            </a:pPr>
            <a:r>
              <a:rPr lang="fr-FR" sz="2400" dirty="0">
                <a:ea typeface="Verdana"/>
                <a:sym typeface="Verdana"/>
              </a:rPr>
              <a:t>D’</a:t>
            </a:r>
            <a:r>
              <a:rPr sz="2400" dirty="0">
                <a:ea typeface="Verdana"/>
                <a:sym typeface="Verdana"/>
              </a:rPr>
              <a:t>identifier les </a:t>
            </a:r>
            <a:r>
              <a:rPr sz="2400" dirty="0" err="1">
                <a:ea typeface="Verdana"/>
                <a:sym typeface="Verdana"/>
              </a:rPr>
              <a:t>procédures</a:t>
            </a:r>
            <a:r>
              <a:rPr sz="2400" dirty="0">
                <a:ea typeface="Verdana"/>
                <a:sym typeface="Verdana"/>
              </a:rPr>
              <a:t> </a:t>
            </a:r>
            <a:r>
              <a:rPr sz="2400" dirty="0" err="1">
                <a:ea typeface="Verdana"/>
                <a:sym typeface="Verdana"/>
              </a:rPr>
              <a:t>expliquant</a:t>
            </a:r>
            <a:r>
              <a:rPr sz="2400" dirty="0">
                <a:ea typeface="Verdana"/>
                <a:sym typeface="Verdana"/>
              </a:rPr>
              <a:t> comment </a:t>
            </a:r>
            <a:r>
              <a:rPr sz="2400" dirty="0" err="1">
                <a:ea typeface="Verdana"/>
                <a:sym typeface="Verdana"/>
              </a:rPr>
              <a:t>enfiler</a:t>
            </a:r>
            <a:r>
              <a:rPr sz="2400" dirty="0">
                <a:ea typeface="Verdana"/>
                <a:sym typeface="Verdana"/>
              </a:rPr>
              <a:t> et </a:t>
            </a:r>
            <a:r>
              <a:rPr sz="2400" dirty="0" err="1">
                <a:ea typeface="Verdana"/>
                <a:sym typeface="Verdana"/>
              </a:rPr>
              <a:t>retirer</a:t>
            </a:r>
            <a:r>
              <a:rPr sz="2400" dirty="0">
                <a:ea typeface="Verdana"/>
                <a:sym typeface="Verdana"/>
              </a:rPr>
              <a:t> les </a:t>
            </a:r>
            <a:r>
              <a:rPr sz="2400" dirty="0" err="1">
                <a:ea typeface="Verdana"/>
                <a:sym typeface="Verdana"/>
              </a:rPr>
              <a:t>équipements</a:t>
            </a:r>
            <a:r>
              <a:rPr sz="2400" dirty="0">
                <a:ea typeface="Verdana"/>
                <a:sym typeface="Verdana"/>
              </a:rPr>
              <a:t> de protection </a:t>
            </a:r>
            <a:r>
              <a:rPr sz="2400" dirty="0" err="1">
                <a:ea typeface="Verdana"/>
                <a:sym typeface="Verdana"/>
              </a:rPr>
              <a:t>individuelle</a:t>
            </a:r>
            <a:r>
              <a:rPr lang="it-IT" sz="2400" dirty="0">
                <a:ea typeface="Verdana"/>
                <a:sym typeface="Verdana"/>
              </a:rPr>
              <a:t> (EPI)</a:t>
            </a:r>
            <a:r>
              <a:rPr sz="2400" dirty="0">
                <a:ea typeface="Verdana"/>
                <a:sym typeface="Verdana"/>
              </a:rPr>
              <a:t> </a:t>
            </a:r>
            <a:r>
              <a:rPr sz="2400" dirty="0" err="1">
                <a:ea typeface="Verdana"/>
                <a:sym typeface="Verdana"/>
              </a:rPr>
              <a:t>renforcé</a:t>
            </a:r>
            <a:r>
              <a:rPr lang="fr-FR" sz="2400" dirty="0">
                <a:ea typeface="Verdana"/>
                <a:sym typeface="Verdana"/>
              </a:rPr>
              <a:t>e.</a:t>
            </a:r>
            <a:endParaRPr sz="2400" dirty="0">
              <a:ea typeface="Verdana"/>
              <a:sym typeface="Verdan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p:cNvSpPr>
          <p:nvPr>
            <p:ph type="title"/>
          </p:nvPr>
        </p:nvSpPr>
        <p:spPr>
          <a:xfrm>
            <a:off x="40292" y="44624"/>
            <a:ext cx="9140220" cy="1008112"/>
          </a:xfrm>
          <a:prstGeom prst="rect">
            <a:avLst/>
          </a:prstGeom>
        </p:spPr>
        <p:txBody>
          <a:bodyPr>
            <a:normAutofit fontScale="90000"/>
          </a:bodyPr>
          <a:lstStyle>
            <a:lvl1pPr algn="l" defTabSz="896111">
              <a:defRPr sz="4300" b="1"/>
            </a:lvl1pPr>
          </a:lstStyle>
          <a:p>
            <a:pPr lvl="0" algn="ctr">
              <a:defRPr sz="1800" b="0">
                <a:solidFill>
                  <a:srgbClr val="000000"/>
                </a:solidFill>
              </a:defRPr>
            </a:pPr>
            <a:r>
              <a:rPr lang="en-GB" sz="3600" b="1" dirty="0">
                <a:solidFill>
                  <a:srgbClr val="002060"/>
                </a:solidFill>
              </a:rPr>
              <a:t> </a:t>
            </a:r>
            <a:r>
              <a:rPr sz="3400" b="1" dirty="0">
                <a:solidFill>
                  <a:srgbClr val="002060"/>
                </a:solidFill>
              </a:rPr>
              <a:t>Précautions reposant </a:t>
            </a:r>
            <a:r>
              <a:rPr sz="3400" b="1" dirty="0" err="1">
                <a:solidFill>
                  <a:srgbClr val="002060"/>
                </a:solidFill>
              </a:rPr>
              <a:t>sur</a:t>
            </a:r>
            <a:r>
              <a:rPr sz="3400" b="1" dirty="0">
                <a:solidFill>
                  <a:srgbClr val="002060"/>
                </a:solidFill>
              </a:rPr>
              <a:t> l</a:t>
            </a:r>
            <a:r>
              <a:rPr lang="en-US" sz="3400" b="1" dirty="0">
                <a:solidFill>
                  <a:srgbClr val="002060"/>
                </a:solidFill>
              </a:rPr>
              <a:t>e mode de</a:t>
            </a:r>
            <a:r>
              <a:rPr sz="3400" b="1" dirty="0">
                <a:solidFill>
                  <a:srgbClr val="002060"/>
                </a:solidFill>
              </a:rPr>
              <a:t> transmission</a:t>
            </a:r>
          </a:p>
        </p:txBody>
      </p:sp>
      <p:sp>
        <p:nvSpPr>
          <p:cNvPr id="361" name="Shape 361"/>
          <p:cNvSpPr>
            <a:spLocks noGrp="1"/>
          </p:cNvSpPr>
          <p:nvPr>
            <p:ph type="body" idx="4294967295"/>
          </p:nvPr>
        </p:nvSpPr>
        <p:spPr>
          <a:xfrm>
            <a:off x="251520" y="1893168"/>
            <a:ext cx="8892480" cy="3048000"/>
          </a:xfrm>
          <a:prstGeom prst="rect">
            <a:avLst/>
          </a:prstGeom>
        </p:spPr>
        <p:txBody>
          <a:bodyPr/>
          <a:lstStyle/>
          <a:p>
            <a:pPr marL="0" lvl="0" indent="0" defTabSz="841247">
              <a:lnSpc>
                <a:spcPct val="90000"/>
              </a:lnSpc>
              <a:buSzTx/>
              <a:buNone/>
              <a:defRPr sz="1800">
                <a:solidFill>
                  <a:srgbClr val="000000"/>
                </a:solidFill>
              </a:defRPr>
            </a:pPr>
            <a:r>
              <a:rPr sz="2200" b="1" dirty="0">
                <a:solidFill>
                  <a:srgbClr val="002060"/>
                </a:solidFill>
                <a:latin typeface="Arial" panose="020B0604020202020204" pitchFamily="34" charset="0"/>
                <a:cs typeface="Arial" panose="020B0604020202020204" pitchFamily="34" charset="0"/>
              </a:rPr>
              <a:t>Précautions additionnelles </a:t>
            </a:r>
            <a:r>
              <a:rPr sz="2200" dirty="0">
                <a:solidFill>
                  <a:srgbClr val="002060"/>
                </a:solidFill>
                <a:latin typeface="Arial" panose="020B0604020202020204" pitchFamily="34" charset="0"/>
                <a:cs typeface="Arial" panose="020B0604020202020204" pitchFamily="34" charset="0"/>
              </a:rPr>
              <a:t>pour empêcher la transmission de maladies infectieuses connues par une voie</a:t>
            </a:r>
            <a:r>
              <a:rPr lang="en-GB" sz="2200" dirty="0">
                <a:solidFill>
                  <a:srgbClr val="002060"/>
                </a:solidFill>
                <a:latin typeface="Arial" panose="020B0604020202020204" pitchFamily="34" charset="0"/>
                <a:cs typeface="Arial" panose="020B0604020202020204" pitchFamily="34" charset="0"/>
              </a:rPr>
              <a:t> spécifique :</a:t>
            </a:r>
          </a:p>
          <a:p>
            <a:pPr marL="0" lvl="0" indent="0" defTabSz="841247">
              <a:lnSpc>
                <a:spcPct val="90000"/>
              </a:lnSpc>
              <a:buSzTx/>
              <a:buNone/>
              <a:defRPr sz="1800">
                <a:solidFill>
                  <a:srgbClr val="000000"/>
                </a:solidFill>
              </a:defRPr>
            </a:pPr>
            <a:r>
              <a:rPr lang="en-GB" sz="2200" dirty="0">
                <a:solidFill>
                  <a:srgbClr val="002060"/>
                </a:solidFill>
                <a:latin typeface="Arial" panose="020B0604020202020204" pitchFamily="34" charset="0"/>
                <a:cs typeface="Arial" panose="020B0604020202020204" pitchFamily="34" charset="0"/>
              </a:rPr>
              <a:t>-   </a:t>
            </a:r>
            <a:r>
              <a:rPr lang="en-GB" sz="2200" dirty="0" err="1">
                <a:solidFill>
                  <a:srgbClr val="002060"/>
                </a:solidFill>
                <a:latin typeface="Arial" panose="020B0604020202020204" pitchFamily="34" charset="0"/>
                <a:cs typeface="Arial" panose="020B0604020202020204" pitchFamily="34" charset="0"/>
              </a:rPr>
              <a:t>Précautions</a:t>
            </a:r>
            <a:r>
              <a:rPr lang="en-GB" sz="2200" dirty="0">
                <a:solidFill>
                  <a:srgbClr val="002060"/>
                </a:solidFill>
                <a:latin typeface="Arial" panose="020B0604020202020204" pitchFamily="34" charset="0"/>
                <a:cs typeface="Arial" panose="020B0604020202020204" pitchFamily="34" charset="0"/>
              </a:rPr>
              <a:t> relatives au </a:t>
            </a:r>
            <a:r>
              <a:rPr sz="2200" b="1" u="sng" dirty="0">
                <a:solidFill>
                  <a:srgbClr val="002060"/>
                </a:solidFill>
                <a:latin typeface="Arial" panose="020B0604020202020204" pitchFamily="34" charset="0"/>
                <a:cs typeface="Arial" panose="020B0604020202020204" pitchFamily="34" charset="0"/>
              </a:rPr>
              <a:t>contact</a:t>
            </a:r>
            <a:r>
              <a:rPr sz="2200" dirty="0">
                <a:solidFill>
                  <a:srgbClr val="002060"/>
                </a:solidFill>
                <a:latin typeface="Arial" panose="020B0604020202020204" pitchFamily="34" charset="0"/>
                <a:cs typeface="Arial" panose="020B0604020202020204" pitchFamily="34" charset="0"/>
              </a:rPr>
              <a:t>  (gants, blouse), par exemple le choléra</a:t>
            </a:r>
            <a:endParaRPr lang="en-GB" sz="2200" dirty="0">
              <a:solidFill>
                <a:srgbClr val="002060"/>
              </a:solidFill>
              <a:latin typeface="Arial" panose="020B0604020202020204" pitchFamily="34" charset="0"/>
              <a:cs typeface="Arial" panose="020B0604020202020204" pitchFamily="34" charset="0"/>
            </a:endParaRPr>
          </a:p>
          <a:p>
            <a:pPr lvl="0" defTabSz="841247">
              <a:lnSpc>
                <a:spcPct val="90000"/>
              </a:lnSpc>
              <a:buSzTx/>
              <a:buFontTx/>
              <a:buChar char="-"/>
              <a:defRPr sz="1800">
                <a:solidFill>
                  <a:srgbClr val="000000"/>
                </a:solidFill>
              </a:defRPr>
            </a:pPr>
            <a:r>
              <a:rPr sz="2000" b="1" u="sng" dirty="0">
                <a:solidFill>
                  <a:srgbClr val="002060"/>
                </a:solidFill>
                <a:latin typeface="Arial" panose="020B0604020202020204" pitchFamily="34" charset="0"/>
                <a:cs typeface="Arial" panose="020B0604020202020204" pitchFamily="34" charset="0"/>
              </a:rPr>
              <a:t>Précautions relatives aux </a:t>
            </a:r>
            <a:r>
              <a:rPr sz="2000" b="1" u="sng" dirty="0" err="1">
                <a:solidFill>
                  <a:srgbClr val="002060"/>
                </a:solidFill>
                <a:latin typeface="Arial" panose="020B0604020202020204" pitchFamily="34" charset="0"/>
                <a:cs typeface="Arial" panose="020B0604020202020204" pitchFamily="34" charset="0"/>
              </a:rPr>
              <a:t>gouttelettes</a:t>
            </a:r>
            <a:r>
              <a:rPr sz="2000" dirty="0">
                <a:solidFill>
                  <a:srgbClr val="002060"/>
                </a:solidFill>
                <a:latin typeface="Arial" panose="020B0604020202020204" pitchFamily="34" charset="0"/>
                <a:cs typeface="Arial" panose="020B0604020202020204" pitchFamily="34" charset="0"/>
              </a:rPr>
              <a:t>  (</a:t>
            </a:r>
            <a:r>
              <a:rPr lang="en-US" sz="2000" dirty="0">
                <a:solidFill>
                  <a:srgbClr val="002060"/>
                </a:solidFill>
                <a:latin typeface="Arial" panose="020B0604020202020204" pitchFamily="34" charset="0"/>
                <a:cs typeface="Arial" panose="020B0604020202020204" pitchFamily="34" charset="0"/>
              </a:rPr>
              <a:t> masque chirurgical</a:t>
            </a:r>
            <a:r>
              <a:rPr sz="2000" dirty="0">
                <a:solidFill>
                  <a:srgbClr val="002060"/>
                </a:solidFill>
                <a:latin typeface="Arial" panose="020B0604020202020204" pitchFamily="34" charset="0"/>
                <a:cs typeface="Arial" panose="020B0604020202020204" pitchFamily="34" charset="0"/>
              </a:rPr>
              <a:t>), par exemple la </a:t>
            </a:r>
            <a:r>
              <a:rPr sz="2000" dirty="0" err="1">
                <a:solidFill>
                  <a:srgbClr val="002060"/>
                </a:solidFill>
                <a:latin typeface="Arial" panose="020B0604020202020204" pitchFamily="34" charset="0"/>
                <a:cs typeface="Arial" panose="020B0604020202020204" pitchFamily="34" charset="0"/>
              </a:rPr>
              <a:t>coqueluche</a:t>
            </a:r>
            <a:r>
              <a:rPr lang="en-US" sz="2000" dirty="0">
                <a:solidFill>
                  <a:srgbClr val="002060"/>
                </a:solidFill>
                <a:latin typeface="Arial" panose="020B0604020202020204" pitchFamily="34" charset="0"/>
                <a:cs typeface="Arial" panose="020B0604020202020204" pitchFamily="34" charset="0"/>
              </a:rPr>
              <a:t>, la </a:t>
            </a:r>
            <a:r>
              <a:rPr lang="en-US" sz="2000" dirty="0" err="1">
                <a:solidFill>
                  <a:srgbClr val="002060"/>
                </a:solidFill>
                <a:latin typeface="Arial" panose="020B0604020202020204" pitchFamily="34" charset="0"/>
                <a:cs typeface="Arial" panose="020B0604020202020204" pitchFamily="34" charset="0"/>
              </a:rPr>
              <a:t>meningite</a:t>
            </a:r>
            <a:r>
              <a:rPr lang="en-US" sz="2000" dirty="0">
                <a:solidFill>
                  <a:srgbClr val="002060"/>
                </a:solidFill>
                <a:latin typeface="Arial" panose="020B0604020202020204" pitchFamily="34" charset="0"/>
                <a:cs typeface="Arial" panose="020B0604020202020204" pitchFamily="34" charset="0"/>
              </a:rPr>
              <a:t> à </a:t>
            </a:r>
            <a:r>
              <a:rPr lang="en-US" sz="2000" dirty="0" err="1">
                <a:solidFill>
                  <a:srgbClr val="002060"/>
                </a:solidFill>
                <a:latin typeface="Arial" panose="020B0604020202020204" pitchFamily="34" charset="0"/>
                <a:cs typeface="Arial" panose="020B0604020202020204" pitchFamily="34" charset="0"/>
              </a:rPr>
              <a:t>méningocoque</a:t>
            </a:r>
            <a:r>
              <a:rPr lang="en-US" sz="2000" dirty="0">
                <a:solidFill>
                  <a:srgbClr val="002060"/>
                </a:solidFill>
                <a:latin typeface="Arial" panose="020B0604020202020204" pitchFamily="34" charset="0"/>
                <a:cs typeface="Arial" panose="020B0604020202020204" pitchFamily="34" charset="0"/>
              </a:rPr>
              <a:t>, Influenza, </a:t>
            </a:r>
            <a:r>
              <a:rPr lang="en-US" sz="2000" dirty="0" err="1">
                <a:solidFill>
                  <a:srgbClr val="002060"/>
                </a:solidFill>
                <a:latin typeface="Arial" panose="020B0604020202020204" pitchFamily="34" charset="0"/>
                <a:cs typeface="Arial" panose="020B0604020202020204" pitchFamily="34" charset="0"/>
              </a:rPr>
              <a:t>etc</a:t>
            </a:r>
            <a:endParaRPr lang="en-GB" sz="2000" dirty="0">
              <a:solidFill>
                <a:srgbClr val="002060"/>
              </a:solidFill>
              <a:latin typeface="Arial" panose="020B0604020202020204" pitchFamily="34" charset="0"/>
              <a:cs typeface="Arial" panose="020B0604020202020204" pitchFamily="34" charset="0"/>
            </a:endParaRPr>
          </a:p>
          <a:p>
            <a:pPr lvl="0" defTabSz="841247">
              <a:lnSpc>
                <a:spcPct val="90000"/>
              </a:lnSpc>
              <a:buSzTx/>
              <a:buFontTx/>
              <a:buChar char="-"/>
              <a:defRPr sz="1800">
                <a:solidFill>
                  <a:srgbClr val="000000"/>
                </a:solidFill>
              </a:defRPr>
            </a:pPr>
            <a:r>
              <a:rPr sz="2000" b="1" u="sng" dirty="0">
                <a:solidFill>
                  <a:srgbClr val="002060"/>
                </a:solidFill>
                <a:latin typeface="Arial" panose="020B0604020202020204" pitchFamily="34" charset="0"/>
                <a:cs typeface="Arial" panose="020B0604020202020204" pitchFamily="34" charset="0"/>
              </a:rPr>
              <a:t>Précautions relatives à la voie </a:t>
            </a:r>
            <a:r>
              <a:rPr sz="2000" b="1" u="sng" dirty="0" err="1">
                <a:solidFill>
                  <a:srgbClr val="002060"/>
                </a:solidFill>
                <a:latin typeface="Arial" panose="020B0604020202020204" pitchFamily="34" charset="0"/>
                <a:cs typeface="Arial" panose="020B0604020202020204" pitchFamily="34" charset="0"/>
              </a:rPr>
              <a:t>aérienne</a:t>
            </a:r>
            <a:r>
              <a:rPr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rPr>
              <a:t>Respirateur</a:t>
            </a:r>
            <a:r>
              <a:rPr sz="2000" dirty="0">
                <a:solidFill>
                  <a:srgbClr val="002060"/>
                </a:solidFill>
                <a:latin typeface="Arial" panose="020B0604020202020204" pitchFamily="34" charset="0"/>
                <a:cs typeface="Arial" panose="020B0604020202020204" pitchFamily="34" charset="0"/>
              </a:rPr>
              <a:t> N</a:t>
            </a:r>
            <a:r>
              <a:rPr lang="en-US" sz="2000" dirty="0">
                <a:solidFill>
                  <a:srgbClr val="002060"/>
                </a:solidFill>
                <a:latin typeface="Arial" panose="020B0604020202020204" pitchFamily="34" charset="0"/>
                <a:cs typeface="Arial" panose="020B0604020202020204" pitchFamily="34" charset="0"/>
              </a:rPr>
              <a:t>-</a:t>
            </a:r>
            <a:r>
              <a:rPr sz="2000" dirty="0">
                <a:solidFill>
                  <a:srgbClr val="002060"/>
                </a:solidFill>
                <a:latin typeface="Arial" panose="020B0604020202020204" pitchFamily="34" charset="0"/>
                <a:cs typeface="Arial" panose="020B0604020202020204" pitchFamily="34" charset="0"/>
              </a:rPr>
              <a:t>95), par exemple la </a:t>
            </a:r>
            <a:r>
              <a:rPr sz="2000" dirty="0" err="1">
                <a:solidFill>
                  <a:srgbClr val="002060"/>
                </a:solidFill>
                <a:latin typeface="Arial" panose="020B0604020202020204" pitchFamily="34" charset="0"/>
                <a:cs typeface="Arial" panose="020B0604020202020204" pitchFamily="34" charset="0"/>
              </a:rPr>
              <a:t>tuberculose</a:t>
            </a:r>
            <a:r>
              <a:rPr lang="en-US"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rPr>
              <a:t>r</a:t>
            </a:r>
            <a:r>
              <a:rPr lang="en-US" sz="2000" dirty="0" err="1">
                <a:solidFill>
                  <a:srgbClr val="002060"/>
                </a:solidFill>
                <a:latin typeface="Arial" panose="020B0604020202020204" pitchFamily="34" charset="0"/>
                <a:cs typeface="Arial" panose="020B0604020202020204" pitchFamily="34" charset="0"/>
              </a:rPr>
              <a:t>ougeole</a:t>
            </a:r>
            <a:r>
              <a:rPr lang="en-US" sz="2000" dirty="0">
                <a:solidFill>
                  <a:srgbClr val="002060"/>
                </a:solidFill>
                <a:latin typeface="Arial" panose="020B0604020202020204" pitchFamily="34" charset="0"/>
                <a:cs typeface="Arial" panose="020B0604020202020204" pitchFamily="34" charset="0"/>
              </a:rPr>
              <a:t>, </a:t>
            </a:r>
            <a:r>
              <a:rPr lang="en-US" sz="2000" dirty="0" err="1">
                <a:solidFill>
                  <a:srgbClr val="002060"/>
                </a:solidFill>
                <a:latin typeface="Arial" panose="020B0604020202020204" pitchFamily="34" charset="0"/>
                <a:cs typeface="Arial" panose="020B0604020202020204" pitchFamily="34" charset="0"/>
              </a:rPr>
              <a:t>varicelle</a:t>
            </a:r>
            <a:endParaRPr sz="2000" dirty="0">
              <a:solidFill>
                <a:srgbClr val="002060"/>
              </a:solidFill>
              <a:latin typeface="Arial" panose="020B0604020202020204" pitchFamily="34" charset="0"/>
              <a:cs typeface="Arial" panose="020B0604020202020204" pitchFamily="34" charset="0"/>
            </a:endParaRPr>
          </a:p>
          <a:p>
            <a:pPr lvl="0" defTabSz="841247">
              <a:lnSpc>
                <a:spcPct val="90000"/>
              </a:lnSpc>
              <a:buSzTx/>
              <a:buFontTx/>
              <a:buChar char="-"/>
              <a:defRPr sz="1800">
                <a:solidFill>
                  <a:srgbClr val="000000"/>
                </a:solidFill>
              </a:defRPr>
            </a:pPr>
            <a:r>
              <a:rPr sz="2000" b="1" u="sng" dirty="0">
                <a:solidFill>
                  <a:srgbClr val="002060"/>
                </a:solidFill>
                <a:latin typeface="Arial" panose="020B0604020202020204" pitchFamily="34" charset="0"/>
                <a:cs typeface="Arial" panose="020B0604020202020204" pitchFamily="34" charset="0"/>
              </a:rPr>
              <a:t>Précautions relatives à la fièvre hémorragique virale</a:t>
            </a:r>
            <a:r>
              <a:rPr sz="2000" b="1" dirty="0">
                <a:solidFill>
                  <a:srgbClr val="002060"/>
                </a:solidFill>
                <a:latin typeface="Arial" panose="020B0604020202020204" pitchFamily="34" charset="0"/>
                <a:cs typeface="Arial" panose="020B0604020202020204" pitchFamily="34" charset="0"/>
              </a:rPr>
              <a:t> </a:t>
            </a:r>
            <a:r>
              <a:rPr sz="2000" dirty="0">
                <a:solidFill>
                  <a:srgbClr val="002060"/>
                </a:solidFill>
                <a:latin typeface="Arial" panose="020B0604020202020204" pitchFamily="34" charset="0"/>
                <a:cs typeface="Arial" panose="020B0604020202020204" pitchFamily="34" charset="0"/>
              </a:rPr>
              <a:t>(Ebola)</a:t>
            </a:r>
          </a:p>
        </p:txBody>
      </p:sp>
      <p:sp>
        <p:nvSpPr>
          <p:cNvPr id="362" name="Shape 362"/>
          <p:cNvSpPr/>
          <p:nvPr/>
        </p:nvSpPr>
        <p:spPr>
          <a:xfrm>
            <a:off x="323528" y="1063277"/>
            <a:ext cx="8229600" cy="48860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900"/>
              </a:spcBef>
            </a:pPr>
            <a:r>
              <a:rPr sz="2800" b="1" dirty="0">
                <a:solidFill>
                  <a:srgbClr val="002060"/>
                </a:solidFill>
                <a:latin typeface="Arial" panose="020B0604020202020204" pitchFamily="34" charset="0"/>
                <a:ea typeface="Calibri"/>
                <a:cs typeface="Arial" panose="020B0604020202020204" pitchFamily="34" charset="0"/>
                <a:sym typeface="Calibri"/>
              </a:rPr>
              <a:t>Précautions standard</a:t>
            </a:r>
            <a:r>
              <a:rPr sz="3200" b="1" dirty="0">
                <a:solidFill>
                  <a:srgbClr val="002060"/>
                </a:solidFill>
                <a:latin typeface="Arial" panose="020B0604020202020204" pitchFamily="34" charset="0"/>
                <a:ea typeface="Calibri"/>
                <a:cs typeface="Arial" panose="020B0604020202020204" pitchFamily="34" charset="0"/>
                <a:sym typeface="Calibri"/>
              </a:rPr>
              <a:t> </a:t>
            </a:r>
            <a:r>
              <a:rPr sz="3600" b="1" dirty="0">
                <a:solidFill>
                  <a:schemeClr val="accent6">
                    <a:lumMod val="75000"/>
                  </a:schemeClr>
                </a:solidFill>
                <a:latin typeface="Arial" panose="020B0604020202020204" pitchFamily="34" charset="0"/>
                <a:ea typeface="Calibri"/>
                <a:cs typeface="Arial" panose="020B0604020202020204" pitchFamily="34" charset="0"/>
                <a:sym typeface="Calibri"/>
              </a:rPr>
              <a:t>PLUS...</a:t>
            </a:r>
          </a:p>
        </p:txBody>
      </p:sp>
      <p:sp>
        <p:nvSpPr>
          <p:cNvPr id="363" name="Shape 363"/>
          <p:cNvSpPr/>
          <p:nvPr/>
        </p:nvSpPr>
        <p:spPr>
          <a:xfrm>
            <a:off x="381000" y="4913292"/>
            <a:ext cx="8534400"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r>
              <a:rPr sz="2400" b="1" dirty="0">
                <a:solidFill>
                  <a:srgbClr val="002060"/>
                </a:solidFill>
                <a:latin typeface="Arial" panose="020B0604020202020204" pitchFamily="34" charset="0"/>
                <a:ea typeface="Calibri"/>
                <a:cs typeface="Arial" panose="020B0604020202020204" pitchFamily="34" charset="0"/>
                <a:sym typeface="Calibri"/>
              </a:rPr>
              <a:t>Les précautions reposant sur la transmission </a:t>
            </a:r>
            <a:r>
              <a:rPr sz="2400" dirty="0">
                <a:solidFill>
                  <a:srgbClr val="002060"/>
                </a:solidFill>
                <a:latin typeface="Arial" panose="020B0604020202020204" pitchFamily="34" charset="0"/>
                <a:ea typeface="Calibri"/>
                <a:cs typeface="Arial" panose="020B0604020202020204" pitchFamily="34" charset="0"/>
                <a:sym typeface="Calibri"/>
              </a:rPr>
              <a:t>vous permettent de choisir les </a:t>
            </a:r>
            <a:r>
              <a:rPr lang="it-IT" sz="2400" dirty="0">
                <a:solidFill>
                  <a:srgbClr val="002060"/>
                </a:solidFill>
                <a:latin typeface="Arial" panose="020B0604020202020204" pitchFamily="34" charset="0"/>
                <a:ea typeface="Calibri"/>
                <a:cs typeface="Arial" panose="020B0604020202020204" pitchFamily="34" charset="0"/>
                <a:sym typeface="Calibri"/>
              </a:rPr>
              <a:t>EPI </a:t>
            </a:r>
            <a:r>
              <a:rPr sz="2400" dirty="0">
                <a:solidFill>
                  <a:srgbClr val="002060"/>
                </a:solidFill>
                <a:latin typeface="Arial" panose="020B0604020202020204" pitchFamily="34" charset="0"/>
                <a:ea typeface="Calibri"/>
                <a:cs typeface="Arial" panose="020B0604020202020204" pitchFamily="34" charset="0"/>
                <a:sym typeface="Calibri"/>
              </a:rPr>
              <a:t>en fonction de la procédure et du </a:t>
            </a:r>
            <a:r>
              <a:rPr sz="2400" dirty="0" err="1">
                <a:solidFill>
                  <a:srgbClr val="002060"/>
                </a:solidFill>
                <a:latin typeface="Arial" panose="020B0604020202020204" pitchFamily="34" charset="0"/>
                <a:ea typeface="Calibri"/>
                <a:cs typeface="Arial" panose="020B0604020202020204" pitchFamily="34" charset="0"/>
                <a:sym typeface="Calibri"/>
              </a:rPr>
              <a:t>risque</a:t>
            </a:r>
            <a:r>
              <a:rPr lang="fr-FR" sz="2400" dirty="0">
                <a:solidFill>
                  <a:srgbClr val="002060"/>
                </a:solidFill>
                <a:latin typeface="Arial" panose="020B0604020202020204" pitchFamily="34" charset="0"/>
                <a:ea typeface="Calibri"/>
                <a:cs typeface="Arial" panose="020B0604020202020204" pitchFamily="34" charset="0"/>
                <a:sym typeface="Calibri"/>
              </a:rPr>
              <a:t>.</a:t>
            </a:r>
            <a:endParaRPr sz="24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hape 369"/>
          <p:cNvSpPr>
            <a:spLocks noGrp="1"/>
          </p:cNvSpPr>
          <p:nvPr>
            <p:ph type="title"/>
          </p:nvPr>
        </p:nvSpPr>
        <p:spPr>
          <a:xfrm>
            <a:off x="0" y="197768"/>
            <a:ext cx="9144000" cy="1143000"/>
          </a:xfrm>
          <a:prstGeom prst="rect">
            <a:avLst/>
          </a:prstGeom>
        </p:spPr>
        <p:txBody>
          <a:bodyPr/>
          <a:lstStyle>
            <a:lvl1pPr algn="l" defTabSz="905255">
              <a:defRPr sz="3500" b="1"/>
            </a:lvl1pPr>
          </a:lstStyle>
          <a:p>
            <a:pPr lvl="0" algn="ctr">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Hygiène respiratoire et règles à respecter </a:t>
            </a:r>
            <a:r>
              <a:rPr sz="3600" b="1" dirty="0" err="1">
                <a:solidFill>
                  <a:srgbClr val="002060"/>
                </a:solidFill>
                <a:latin typeface="Arial" panose="020B0604020202020204" pitchFamily="34" charset="0"/>
                <a:cs typeface="Arial" panose="020B0604020202020204" pitchFamily="34" charset="0"/>
              </a:rPr>
              <a:t>quand</a:t>
            </a:r>
            <a:r>
              <a:rPr sz="3600" b="1" dirty="0">
                <a:solidFill>
                  <a:srgbClr val="002060"/>
                </a:solidFill>
                <a:latin typeface="Arial" panose="020B0604020202020204" pitchFamily="34" charset="0"/>
                <a:cs typeface="Arial" panose="020B0604020202020204" pitchFamily="34" charset="0"/>
              </a:rPr>
              <a:t> on</a:t>
            </a:r>
            <a:r>
              <a:rPr lang="en-US" sz="3600" b="1" dirty="0">
                <a:solidFill>
                  <a:srgbClr val="002060"/>
                </a:solidFill>
                <a:latin typeface="Arial" panose="020B0604020202020204" pitchFamily="34" charset="0"/>
                <a:cs typeface="Arial" panose="020B0604020202020204" pitchFamily="34" charset="0"/>
              </a:rPr>
              <a:t> </a:t>
            </a:r>
            <a:r>
              <a:rPr sz="3600" b="1" dirty="0" err="1">
                <a:solidFill>
                  <a:srgbClr val="002060"/>
                </a:solidFill>
                <a:latin typeface="Arial" panose="020B0604020202020204" pitchFamily="34" charset="0"/>
                <a:cs typeface="Arial" panose="020B0604020202020204" pitchFamily="34" charset="0"/>
              </a:rPr>
              <a:t>tousse</a:t>
            </a:r>
            <a:r>
              <a:rPr sz="3600" b="1" dirty="0">
                <a:solidFill>
                  <a:srgbClr val="002060"/>
                </a:solidFill>
                <a:latin typeface="Arial" panose="020B0604020202020204" pitchFamily="34" charset="0"/>
                <a:cs typeface="Arial" panose="020B0604020202020204" pitchFamily="34" charset="0"/>
              </a:rPr>
              <a:t>/</a:t>
            </a:r>
            <a:r>
              <a:rPr sz="3600" b="1" dirty="0" err="1">
                <a:solidFill>
                  <a:srgbClr val="002060"/>
                </a:solidFill>
                <a:latin typeface="Arial" panose="020B0604020202020204" pitchFamily="34" charset="0"/>
                <a:cs typeface="Arial" panose="020B0604020202020204" pitchFamily="34" charset="0"/>
              </a:rPr>
              <a:t>éternue</a:t>
            </a:r>
            <a:endParaRPr sz="3600" b="1" dirty="0">
              <a:solidFill>
                <a:srgbClr val="002060"/>
              </a:solidFill>
              <a:latin typeface="Arial" panose="020B0604020202020204" pitchFamily="34" charset="0"/>
              <a:cs typeface="Arial" panose="020B0604020202020204" pitchFamily="34" charset="0"/>
            </a:endParaRPr>
          </a:p>
        </p:txBody>
      </p:sp>
      <p:sp>
        <p:nvSpPr>
          <p:cNvPr id="370" name="Shape 370"/>
          <p:cNvSpPr>
            <a:spLocks noGrp="1"/>
          </p:cNvSpPr>
          <p:nvPr>
            <p:ph type="body" idx="4294967295"/>
          </p:nvPr>
        </p:nvSpPr>
        <p:spPr>
          <a:xfrm>
            <a:off x="228600" y="1724744"/>
            <a:ext cx="8915400" cy="4800600"/>
          </a:xfrm>
          <a:prstGeom prst="rect">
            <a:avLst/>
          </a:prstGeom>
        </p:spPr>
        <p:txBody>
          <a:bodyPr/>
          <a:lstStyle/>
          <a:p>
            <a:pPr marL="0" lvl="0" indent="0">
              <a:lnSpc>
                <a:spcPts val="2800"/>
              </a:lnSpc>
              <a:buClr>
                <a:srgbClr val="FFFFFF"/>
              </a:buClr>
              <a:buNone/>
              <a:defRPr sz="1800">
                <a:solidFill>
                  <a:srgbClr val="000000"/>
                </a:solidFill>
              </a:defRPr>
            </a:pPr>
            <a:r>
              <a:rPr lang="en-GB" sz="2800" dirty="0">
                <a:solidFill>
                  <a:srgbClr val="002060"/>
                </a:solidFill>
              </a:rPr>
              <a:t>- </a:t>
            </a:r>
            <a:r>
              <a:rPr sz="2800" dirty="0">
                <a:solidFill>
                  <a:srgbClr val="002060"/>
                </a:solidFill>
              </a:rPr>
              <a:t>Apprendre au personnel de santé, au personnel soignant, aux patients et aux visiteurs à…</a:t>
            </a:r>
          </a:p>
          <a:p>
            <a:pPr marL="457200" lvl="1" indent="0">
              <a:lnSpc>
                <a:spcPts val="2800"/>
              </a:lnSpc>
              <a:spcBef>
                <a:spcPts val="600"/>
              </a:spcBef>
              <a:buClr>
                <a:srgbClr val="FFFFFF"/>
              </a:buClr>
              <a:buNone/>
              <a:defRPr sz="1800">
                <a:solidFill>
                  <a:srgbClr val="000000"/>
                </a:solidFill>
              </a:defRPr>
            </a:pPr>
            <a:r>
              <a:rPr lang="en-GB" dirty="0">
                <a:solidFill>
                  <a:srgbClr val="002060"/>
                </a:solidFill>
              </a:rPr>
              <a:t>- </a:t>
            </a:r>
            <a:r>
              <a:rPr dirty="0">
                <a:solidFill>
                  <a:srgbClr val="002060"/>
                </a:solidFill>
              </a:rPr>
              <a:t>Se couvrir la bouche et le nez lorsqu'ils toussent ou éternuent</a:t>
            </a:r>
          </a:p>
          <a:p>
            <a:pPr marL="457200" lvl="1" indent="0">
              <a:lnSpc>
                <a:spcPts val="2800"/>
              </a:lnSpc>
              <a:spcBef>
                <a:spcPts val="600"/>
              </a:spcBef>
              <a:buClr>
                <a:srgbClr val="FFFFFF"/>
              </a:buClr>
              <a:buNone/>
              <a:defRPr sz="1800">
                <a:solidFill>
                  <a:srgbClr val="000000"/>
                </a:solidFill>
              </a:defRPr>
            </a:pPr>
            <a:r>
              <a:rPr lang="fr-FR" dirty="0">
                <a:solidFill>
                  <a:srgbClr val="002060"/>
                </a:solidFill>
              </a:rPr>
              <a:t>- </a:t>
            </a:r>
            <a:r>
              <a:rPr dirty="0">
                <a:solidFill>
                  <a:srgbClr val="002060"/>
                </a:solidFill>
              </a:rPr>
              <a:t>Se laver les mains après avoir été en contact avec des </a:t>
            </a:r>
            <a:r>
              <a:rPr dirty="0" err="1">
                <a:solidFill>
                  <a:srgbClr val="002060"/>
                </a:solidFill>
              </a:rPr>
              <a:t>sécrétions</a:t>
            </a:r>
            <a:r>
              <a:rPr dirty="0">
                <a:solidFill>
                  <a:srgbClr val="002060"/>
                </a:solidFill>
              </a:rPr>
              <a:t> </a:t>
            </a:r>
            <a:r>
              <a:rPr dirty="0" err="1">
                <a:solidFill>
                  <a:srgbClr val="002060"/>
                </a:solidFill>
              </a:rPr>
              <a:t>respiratoires</a:t>
            </a:r>
            <a:endParaRPr lang="fr-FR" dirty="0">
              <a:solidFill>
                <a:srgbClr val="002060"/>
              </a:solidFill>
            </a:endParaRPr>
          </a:p>
          <a:p>
            <a:pPr lvl="1">
              <a:lnSpc>
                <a:spcPts val="2800"/>
              </a:lnSpc>
              <a:spcBef>
                <a:spcPts val="600"/>
              </a:spcBef>
              <a:buClr>
                <a:srgbClr val="FFFFFF"/>
              </a:buClr>
              <a:buFontTx/>
              <a:buChar char="-"/>
              <a:defRPr sz="1800">
                <a:solidFill>
                  <a:srgbClr val="000000"/>
                </a:solidFill>
              </a:defRPr>
            </a:pPr>
            <a:endParaRPr dirty="0">
              <a:solidFill>
                <a:srgbClr val="002060"/>
              </a:solidFill>
            </a:endParaRPr>
          </a:p>
          <a:p>
            <a:pPr marL="0" lvl="0" indent="0">
              <a:lnSpc>
                <a:spcPts val="2800"/>
              </a:lnSpc>
              <a:buClr>
                <a:srgbClr val="FFFFFF"/>
              </a:buClr>
              <a:buNone/>
              <a:defRPr sz="1800">
                <a:solidFill>
                  <a:srgbClr val="000000"/>
                </a:solidFill>
              </a:defRPr>
            </a:pPr>
            <a:r>
              <a:rPr lang="en-GB" sz="2800" dirty="0">
                <a:solidFill>
                  <a:srgbClr val="002060"/>
                </a:solidFill>
              </a:rPr>
              <a:t>- </a:t>
            </a:r>
            <a:r>
              <a:rPr sz="2800" dirty="0">
                <a:solidFill>
                  <a:srgbClr val="002060"/>
                </a:solidFill>
              </a:rPr>
              <a:t>Séparer les patients présentant des symptômes respiratoires aigus accompagnés de fièvre des </a:t>
            </a:r>
            <a:r>
              <a:rPr sz="2800" dirty="0" err="1">
                <a:solidFill>
                  <a:srgbClr val="002060"/>
                </a:solidFill>
              </a:rPr>
              <a:t>autres</a:t>
            </a:r>
            <a:r>
              <a:rPr sz="2800" dirty="0">
                <a:solidFill>
                  <a:srgbClr val="002060"/>
                </a:solidFill>
              </a:rPr>
              <a:t> patients</a:t>
            </a:r>
            <a:r>
              <a:rPr lang="fr-FR" sz="2800" dirty="0">
                <a:solidFill>
                  <a:srgbClr val="002060"/>
                </a:solidFill>
              </a:rPr>
              <a:t>.</a:t>
            </a:r>
            <a:endParaRPr sz="2800" dirty="0">
              <a:solidFill>
                <a:srgbClr val="002060"/>
              </a:solidFill>
            </a:endParaRPr>
          </a:p>
          <a:p>
            <a:pPr marL="0" lvl="0" indent="0">
              <a:lnSpc>
                <a:spcPts val="2800"/>
              </a:lnSpc>
              <a:buSzTx/>
              <a:buNone/>
              <a:defRPr sz="1800">
                <a:solidFill>
                  <a:srgbClr val="000000"/>
                </a:solidFill>
              </a:defRPr>
            </a:pPr>
            <a:r>
              <a:rPr sz="2400" dirty="0">
                <a:solidFill>
                  <a:srgbClr val="FFFFFF"/>
                </a:solid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hape 376"/>
          <p:cNvSpPr>
            <a:spLocks noGrp="1"/>
          </p:cNvSpPr>
          <p:nvPr>
            <p:ph type="title"/>
          </p:nvPr>
        </p:nvSpPr>
        <p:spPr>
          <a:xfrm>
            <a:off x="338822" y="2248416"/>
            <a:ext cx="8229600" cy="1143000"/>
          </a:xfrm>
          <a:prstGeom prst="rect">
            <a:avLst/>
          </a:prstGeom>
        </p:spPr>
        <p:txBody>
          <a:bodyPr/>
          <a:lstStyle/>
          <a:p>
            <a:pPr lvl="0" algn="l" defTabSz="822958">
              <a:lnSpc>
                <a:spcPts val="2400"/>
              </a:lnSpc>
              <a:spcBef>
                <a:spcPts val="500"/>
              </a:spcBef>
              <a:defRPr sz="1800">
                <a:solidFill>
                  <a:srgbClr val="000000"/>
                </a:solidFill>
              </a:defRPr>
            </a:pPr>
            <a:br>
              <a:rPr lang="en-GB" sz="2000" dirty="0">
                <a:solidFill>
                  <a:srgbClr val="002060"/>
                </a:solidFill>
              </a:rPr>
            </a:br>
            <a:r>
              <a:rPr sz="2000" dirty="0">
                <a:solidFill>
                  <a:srgbClr val="002060"/>
                </a:solidFill>
              </a:rPr>
              <a:t>Les </a:t>
            </a:r>
            <a:r>
              <a:rPr lang="it-IT" sz="2000" dirty="0">
                <a:solidFill>
                  <a:srgbClr val="002060"/>
                </a:solidFill>
              </a:rPr>
              <a:t>EPI </a:t>
            </a:r>
            <a:r>
              <a:rPr sz="2000" dirty="0" err="1">
                <a:solidFill>
                  <a:srgbClr val="002060"/>
                </a:solidFill>
              </a:rPr>
              <a:t>sont</a:t>
            </a:r>
            <a:r>
              <a:rPr sz="2000" dirty="0">
                <a:solidFill>
                  <a:srgbClr val="002060"/>
                </a:solidFill>
              </a:rPr>
              <a:t> des vêtements ou des équipements spécialisés portés par le personnel de santé pour protéger celui-ci des agents infectieux transmis par les patients.</a:t>
            </a:r>
            <a:br>
              <a:rPr sz="2000" dirty="0">
                <a:solidFill>
                  <a:srgbClr val="002060"/>
                </a:solidFill>
              </a:rPr>
            </a:br>
            <a:br>
              <a:rPr lang="en-GB" sz="2000" dirty="0">
                <a:solidFill>
                  <a:srgbClr val="002060"/>
                </a:solidFill>
              </a:rPr>
            </a:br>
            <a:r>
              <a:rPr sz="2000" dirty="0">
                <a:solidFill>
                  <a:srgbClr val="002060"/>
                </a:solidFill>
              </a:rPr>
              <a:t>(Ils protègent également les patients des organismes du personnel de santé et des visiteurs)</a:t>
            </a:r>
            <a:br>
              <a:rPr sz="2000" dirty="0">
                <a:solidFill>
                  <a:srgbClr val="002060"/>
                </a:solidFill>
              </a:rPr>
            </a:br>
            <a:br>
              <a:rPr sz="2000" dirty="0">
                <a:solidFill>
                  <a:srgbClr val="FFFFFF"/>
                </a:solidFill>
              </a:rPr>
            </a:br>
            <a:r>
              <a:rPr sz="2000" dirty="0">
                <a:solidFill>
                  <a:srgbClr val="002060"/>
                </a:solidFill>
              </a:rPr>
              <a:t>Les équipements de protection individuelle offrent une protection empêchant vos yeux, votre nez, votre bouche, votre peau, vos pieds et vos vêtements d'entrer en contact avec les fluides corporels d'un patient (par exemple avec du sang, du vomi, de l'urine, des </a:t>
            </a:r>
            <a:r>
              <a:rPr sz="2000" dirty="0" err="1">
                <a:solidFill>
                  <a:srgbClr val="002060"/>
                </a:solidFill>
              </a:rPr>
              <a:t>selles</a:t>
            </a:r>
            <a:r>
              <a:rPr sz="2000" dirty="0">
                <a:solidFill>
                  <a:srgbClr val="002060"/>
                </a:solidFill>
              </a:rPr>
              <a:t>, de la transpiration ou du pus)</a:t>
            </a:r>
          </a:p>
        </p:txBody>
      </p:sp>
      <p:sp>
        <p:nvSpPr>
          <p:cNvPr id="377" name="Shape 377"/>
          <p:cNvSpPr/>
          <p:nvPr/>
        </p:nvSpPr>
        <p:spPr>
          <a:xfrm>
            <a:off x="20528" y="56819"/>
            <a:ext cx="9123472" cy="98488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defRPr sz="3600" b="1">
                <a:solidFill>
                  <a:srgbClr val="FFFFFF"/>
                </a:solidFill>
                <a:latin typeface="Calibri"/>
                <a:ea typeface="Calibri"/>
                <a:cs typeface="Calibri"/>
                <a:sym typeface="Calibri"/>
              </a:defRPr>
            </a:lvl1pPr>
          </a:lstStyle>
          <a:p>
            <a:pPr lvl="0" algn="ctr">
              <a:defRPr sz="1800" b="0">
                <a:solidFill>
                  <a:srgbClr val="000000"/>
                </a:solidFill>
              </a:defRPr>
            </a:pPr>
            <a:r>
              <a:rPr sz="3200" b="1" dirty="0" err="1">
                <a:solidFill>
                  <a:srgbClr val="002060"/>
                </a:solidFill>
                <a:latin typeface="Arial" panose="020B0604020202020204" pitchFamily="34" charset="0"/>
                <a:cs typeface="Arial" panose="020B0604020202020204" pitchFamily="34" charset="0"/>
              </a:rPr>
              <a:t>Que</a:t>
            </a:r>
            <a:r>
              <a:rPr sz="3200" b="1" dirty="0">
                <a:solidFill>
                  <a:srgbClr val="002060"/>
                </a:solidFill>
                <a:latin typeface="Arial" panose="020B0604020202020204" pitchFamily="34" charset="0"/>
                <a:cs typeface="Arial" panose="020B0604020202020204" pitchFamily="34" charset="0"/>
              </a:rPr>
              <a:t> sont les équipements de protection </a:t>
            </a:r>
            <a:r>
              <a:rPr sz="3200" b="1" dirty="0" err="1">
                <a:solidFill>
                  <a:srgbClr val="002060"/>
                </a:solidFill>
                <a:latin typeface="Arial" panose="020B0604020202020204" pitchFamily="34" charset="0"/>
                <a:cs typeface="Arial" panose="020B0604020202020204" pitchFamily="34" charset="0"/>
              </a:rPr>
              <a:t>individuelle</a:t>
            </a:r>
            <a:r>
              <a:rPr lang="it-IT" sz="3200" b="1" dirty="0">
                <a:solidFill>
                  <a:srgbClr val="002060"/>
                </a:solidFill>
                <a:latin typeface="Arial" panose="020B0604020202020204" pitchFamily="34" charset="0"/>
                <a:cs typeface="Arial" panose="020B0604020202020204" pitchFamily="34" charset="0"/>
              </a:rPr>
              <a:t> (EPI)</a:t>
            </a:r>
            <a:r>
              <a:rPr sz="3200" b="1" dirty="0">
                <a:solidFill>
                  <a:srgbClr val="002060"/>
                </a:solidFill>
                <a:latin typeface="Arial" panose="020B0604020202020204" pitchFamily="34" charset="0"/>
                <a:cs typeface="Arial" panose="020B0604020202020204" pitchFamily="34" charset="0"/>
              </a:rPr>
              <a:t> ?</a:t>
            </a:r>
          </a:p>
        </p:txBody>
      </p:sp>
      <p:sp>
        <p:nvSpPr>
          <p:cNvPr id="378" name="Shape 378"/>
          <p:cNvSpPr/>
          <p:nvPr/>
        </p:nvSpPr>
        <p:spPr>
          <a:xfrm>
            <a:off x="338822" y="5179838"/>
            <a:ext cx="8229600" cy="6155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spcBef>
                <a:spcPts val="1200"/>
              </a:spcBef>
              <a:defRPr sz="2800">
                <a:solidFill>
                  <a:srgbClr val="FFFFFF"/>
                </a:solidFill>
                <a:latin typeface="Calibri"/>
                <a:ea typeface="Calibri"/>
                <a:cs typeface="Calibri"/>
                <a:sym typeface="Calibri"/>
              </a:defRPr>
            </a:lvl1pPr>
          </a:lstStyle>
          <a:p>
            <a:pPr lvl="0">
              <a:defRPr sz="1800">
                <a:solidFill>
                  <a:srgbClr val="000000"/>
                </a:solidFill>
              </a:defRPr>
            </a:pPr>
            <a:r>
              <a:rPr sz="2000" dirty="0">
                <a:solidFill>
                  <a:srgbClr val="002060"/>
                </a:solidFill>
                <a:latin typeface="Arial" panose="020B0604020202020204" pitchFamily="34" charset="0"/>
                <a:cs typeface="Arial" panose="020B0604020202020204" pitchFamily="34" charset="0"/>
              </a:rPr>
              <a:t>Les </a:t>
            </a:r>
            <a:r>
              <a:rPr lang="it-IT" sz="2000" dirty="0">
                <a:solidFill>
                  <a:srgbClr val="002060"/>
                </a:solidFill>
                <a:latin typeface="Arial" panose="020B0604020202020204" pitchFamily="34" charset="0"/>
                <a:cs typeface="Arial" panose="020B0604020202020204" pitchFamily="34" charset="0"/>
              </a:rPr>
              <a:t>EPI </a:t>
            </a:r>
            <a:r>
              <a:rPr sz="2000" dirty="0" err="1">
                <a:solidFill>
                  <a:srgbClr val="002060"/>
                </a:solidFill>
                <a:latin typeface="Arial" panose="020B0604020202020204" pitchFamily="34" charset="0"/>
                <a:cs typeface="Arial" panose="020B0604020202020204" pitchFamily="34" charset="0"/>
              </a:rPr>
              <a:t>désignent</a:t>
            </a:r>
            <a:r>
              <a:rPr sz="2000" dirty="0">
                <a:solidFill>
                  <a:srgbClr val="002060"/>
                </a:solidFill>
                <a:latin typeface="Arial" panose="020B0604020202020204" pitchFamily="34" charset="0"/>
                <a:cs typeface="Arial" panose="020B0604020202020204" pitchFamily="34" charset="0"/>
              </a:rPr>
              <a:t> tout vêtement de protection et PAS nécessairement un ensemble complet de protection individuelle.</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 grpId="1" animBg="1" advAuto="0"/>
      <p:bldP spid="378" grpId="2"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p:nvPr/>
        </p:nvSpPr>
        <p:spPr>
          <a:xfrm>
            <a:off x="252536" y="332656"/>
            <a:ext cx="9144000" cy="43088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defRPr sz="4000" b="1">
                <a:solidFill>
                  <a:srgbClr val="FFFFFF"/>
                </a:solidFill>
                <a:latin typeface="Calibri"/>
                <a:ea typeface="Calibri"/>
                <a:cs typeface="Calibri"/>
                <a:sym typeface="Calibri"/>
              </a:defRPr>
            </a:lvl1pPr>
          </a:lstStyle>
          <a:p>
            <a:pPr lvl="0">
              <a:defRPr sz="1800" b="0">
                <a:solidFill>
                  <a:srgbClr val="000000"/>
                </a:solidFill>
              </a:defRPr>
            </a:pPr>
            <a:r>
              <a:rPr sz="2800" b="1" dirty="0">
                <a:solidFill>
                  <a:srgbClr val="002060"/>
                </a:solidFill>
                <a:latin typeface="Arial" panose="020B0604020202020204" pitchFamily="34" charset="0"/>
                <a:cs typeface="Arial" panose="020B0604020202020204" pitchFamily="34" charset="0"/>
              </a:rPr>
              <a:t>Exemples d'équipements de protection individuelle</a:t>
            </a:r>
          </a:p>
        </p:txBody>
      </p:sp>
      <p:sp>
        <p:nvSpPr>
          <p:cNvPr id="387" name="Shape 387"/>
          <p:cNvSpPr/>
          <p:nvPr/>
        </p:nvSpPr>
        <p:spPr>
          <a:xfrm>
            <a:off x="501469" y="4491396"/>
            <a:ext cx="1784532" cy="4470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Gants</a:t>
            </a:r>
          </a:p>
        </p:txBody>
      </p:sp>
      <p:sp>
        <p:nvSpPr>
          <p:cNvPr id="388" name="Shape 388"/>
          <p:cNvSpPr/>
          <p:nvPr/>
        </p:nvSpPr>
        <p:spPr>
          <a:xfrm>
            <a:off x="6553200" y="6446580"/>
            <a:ext cx="2133600" cy="1846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a:defRPr sz="1200">
                <a:solidFill>
                  <a:srgbClr val="FFFFFF"/>
                </a:solidFill>
                <a:latin typeface="Calibri"/>
                <a:ea typeface="Calibri"/>
                <a:cs typeface="Calibri"/>
                <a:sym typeface="Calibri"/>
              </a:defRPr>
            </a:lvl1pPr>
          </a:lstStyle>
          <a:p>
            <a:pPr lvl="0">
              <a:defRPr sz="1800">
                <a:solidFill>
                  <a:srgbClr val="000000"/>
                </a:solidFill>
              </a:defRPr>
            </a:pPr>
            <a:endParaRPr sz="1200" dirty="0">
              <a:solidFill>
                <a:srgbClr val="FFFFFF"/>
              </a:solidFill>
            </a:endParaRPr>
          </a:p>
        </p:txBody>
      </p:sp>
      <p:sp>
        <p:nvSpPr>
          <p:cNvPr id="389" name="Shape 389"/>
          <p:cNvSpPr/>
          <p:nvPr/>
        </p:nvSpPr>
        <p:spPr>
          <a:xfrm>
            <a:off x="532467" y="2138729"/>
            <a:ext cx="1697940" cy="44703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a:solidFill>
                  <a:srgbClr val="FFFFFF"/>
                </a:solidFill>
              </a:rPr>
              <a:t>Écran protecteur</a:t>
            </a:r>
          </a:p>
        </p:txBody>
      </p:sp>
      <p:grpSp>
        <p:nvGrpSpPr>
          <p:cNvPr id="401" name="Group 401"/>
          <p:cNvGrpSpPr/>
          <p:nvPr/>
        </p:nvGrpSpPr>
        <p:grpSpPr>
          <a:xfrm>
            <a:off x="492282" y="3191370"/>
            <a:ext cx="8233240" cy="2253854"/>
            <a:chOff x="-2" y="-4"/>
            <a:chExt cx="8233238" cy="2253853"/>
          </a:xfrm>
        </p:grpSpPr>
        <p:sp>
          <p:nvSpPr>
            <p:cNvPr id="390" name="Shape 390"/>
            <p:cNvSpPr/>
            <p:nvPr/>
          </p:nvSpPr>
          <p:spPr>
            <a:xfrm>
              <a:off x="146129" y="31940"/>
              <a:ext cx="1752858"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Gants</a:t>
              </a:r>
            </a:p>
          </p:txBody>
        </p:sp>
        <p:grpSp>
          <p:nvGrpSpPr>
            <p:cNvPr id="393" name="Group 393"/>
            <p:cNvGrpSpPr/>
            <p:nvPr/>
          </p:nvGrpSpPr>
          <p:grpSpPr>
            <a:xfrm>
              <a:off x="6472858" y="31938"/>
              <a:ext cx="1760378" cy="2221910"/>
              <a:chOff x="-1" y="-2"/>
              <a:chExt cx="1760376" cy="2221909"/>
            </a:xfrm>
          </p:grpSpPr>
          <p:pic>
            <p:nvPicPr>
              <p:cNvPr id="391" name="image11.png"/>
              <p:cNvPicPr/>
              <p:nvPr/>
            </p:nvPicPr>
            <p:blipFill>
              <a:blip r:embed="rId2" cstate="print">
                <a:extLst/>
              </a:blip>
              <a:stretch>
                <a:fillRect/>
              </a:stretch>
            </p:blipFill>
            <p:spPr>
              <a:xfrm>
                <a:off x="0" y="455122"/>
                <a:ext cx="1760375" cy="1766785"/>
              </a:xfrm>
              <a:prstGeom prst="rect">
                <a:avLst/>
              </a:prstGeom>
              <a:ln w="25400" cap="flat">
                <a:solidFill>
                  <a:srgbClr val="FFFFFF"/>
                </a:solidFill>
                <a:prstDash val="solid"/>
                <a:bevel/>
              </a:ln>
              <a:effectLst/>
            </p:spPr>
          </p:pic>
          <p:sp>
            <p:nvSpPr>
              <p:cNvPr id="392" name="Shape 392"/>
              <p:cNvSpPr/>
              <p:nvPr/>
            </p:nvSpPr>
            <p:spPr>
              <a:xfrm>
                <a:off x="-1" y="-2"/>
                <a:ext cx="1752861"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Tablier</a:t>
                </a:r>
              </a:p>
            </p:txBody>
          </p:sp>
        </p:grpSp>
        <p:grpSp>
          <p:nvGrpSpPr>
            <p:cNvPr id="396" name="Group 396"/>
            <p:cNvGrpSpPr/>
            <p:nvPr/>
          </p:nvGrpSpPr>
          <p:grpSpPr>
            <a:xfrm>
              <a:off x="2151741" y="-3"/>
              <a:ext cx="1752862" cy="2244382"/>
              <a:chOff x="-1" y="-1"/>
              <a:chExt cx="1752861" cy="2244381"/>
            </a:xfrm>
          </p:grpSpPr>
          <p:pic>
            <p:nvPicPr>
              <p:cNvPr id="394" name="image12.png"/>
              <p:cNvPicPr/>
              <p:nvPr/>
            </p:nvPicPr>
            <p:blipFill>
              <a:blip r:embed="rId3" cstate="print">
                <a:extLst/>
              </a:blip>
              <a:stretch>
                <a:fillRect/>
              </a:stretch>
            </p:blipFill>
            <p:spPr>
              <a:xfrm>
                <a:off x="326743" y="455121"/>
                <a:ext cx="1099374" cy="1789259"/>
              </a:xfrm>
              <a:prstGeom prst="rect">
                <a:avLst/>
              </a:prstGeom>
              <a:ln w="25400" cap="flat">
                <a:solidFill>
                  <a:srgbClr val="FFFFFF"/>
                </a:solidFill>
                <a:prstDash val="solid"/>
                <a:bevel/>
              </a:ln>
              <a:effectLst/>
            </p:spPr>
          </p:pic>
          <p:sp>
            <p:nvSpPr>
              <p:cNvPr id="395" name="Shape 395"/>
              <p:cNvSpPr/>
              <p:nvPr/>
            </p:nvSpPr>
            <p:spPr>
              <a:xfrm>
                <a:off x="-1" y="-1"/>
                <a:ext cx="1752861"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Blouse</a:t>
                </a:r>
              </a:p>
            </p:txBody>
          </p:sp>
        </p:grpSp>
        <p:grpSp>
          <p:nvGrpSpPr>
            <p:cNvPr id="399" name="Group 399"/>
            <p:cNvGrpSpPr/>
            <p:nvPr/>
          </p:nvGrpSpPr>
          <p:grpSpPr>
            <a:xfrm>
              <a:off x="4174303" y="-4"/>
              <a:ext cx="1868051" cy="2253853"/>
              <a:chOff x="0" y="-3"/>
              <a:chExt cx="1868050" cy="2253851"/>
            </a:xfrm>
          </p:grpSpPr>
          <p:sp>
            <p:nvSpPr>
              <p:cNvPr id="397" name="Shape 397"/>
              <p:cNvSpPr/>
              <p:nvPr/>
            </p:nvSpPr>
            <p:spPr>
              <a:xfrm>
                <a:off x="376853" y="-3"/>
                <a:ext cx="1196949"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Bottes</a:t>
                </a:r>
              </a:p>
            </p:txBody>
          </p:sp>
          <p:pic>
            <p:nvPicPr>
              <p:cNvPr id="398" name="image4.jpeg" descr="\\Cdc\project\NCHM_DCS_PhotoShare\PhotoServices\Share\ebola_rev\BootsRev.jpg"/>
              <p:cNvPicPr/>
              <p:nvPr/>
            </p:nvPicPr>
            <p:blipFill>
              <a:blip r:embed="rId4" cstate="print">
                <a:extLst/>
              </a:blip>
              <a:srcRect t="9360" b="10527"/>
              <a:stretch>
                <a:fillRect/>
              </a:stretch>
            </p:blipFill>
            <p:spPr>
              <a:xfrm>
                <a:off x="0" y="455123"/>
                <a:ext cx="1868050" cy="1798725"/>
              </a:xfrm>
              <a:prstGeom prst="rect">
                <a:avLst/>
              </a:prstGeom>
              <a:ln w="25400" cap="flat">
                <a:solidFill>
                  <a:srgbClr val="FFFFFF"/>
                </a:solidFill>
                <a:prstDash val="solid"/>
                <a:bevel/>
              </a:ln>
              <a:effectLst/>
            </p:spPr>
          </p:pic>
        </p:grpSp>
        <p:pic>
          <p:nvPicPr>
            <p:cNvPr id="400" name="image5.jpeg"/>
            <p:cNvPicPr/>
            <p:nvPr/>
          </p:nvPicPr>
          <p:blipFill>
            <a:blip r:embed="rId5" cstate="print">
              <a:extLst/>
            </a:blip>
            <a:stretch>
              <a:fillRect/>
            </a:stretch>
          </p:blipFill>
          <p:spPr>
            <a:xfrm>
              <a:off x="-2" y="487062"/>
              <a:ext cx="1745555" cy="1728437"/>
            </a:xfrm>
            <a:prstGeom prst="rect">
              <a:avLst/>
            </a:prstGeom>
            <a:ln w="28575" cap="flat">
              <a:solidFill>
                <a:srgbClr val="FFFFFF"/>
              </a:solidFill>
              <a:prstDash val="solid"/>
              <a:bevel/>
            </a:ln>
            <a:effectLst/>
          </p:spPr>
        </p:pic>
      </p:grpSp>
      <p:grpSp>
        <p:nvGrpSpPr>
          <p:cNvPr id="411" name="Group 411"/>
          <p:cNvGrpSpPr/>
          <p:nvPr/>
        </p:nvGrpSpPr>
        <p:grpSpPr>
          <a:xfrm>
            <a:off x="453306" y="861376"/>
            <a:ext cx="8583190" cy="2329995"/>
            <a:chOff x="9706" y="-238846"/>
            <a:chExt cx="8583189" cy="2329993"/>
          </a:xfrm>
        </p:grpSpPr>
        <p:sp>
          <p:nvSpPr>
            <p:cNvPr id="402" name="Shape 402"/>
            <p:cNvSpPr/>
            <p:nvPr/>
          </p:nvSpPr>
          <p:spPr>
            <a:xfrm>
              <a:off x="9706" y="-238846"/>
              <a:ext cx="1784531" cy="6155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000" b="1" dirty="0" err="1">
                  <a:solidFill>
                    <a:srgbClr val="002060"/>
                  </a:solidFill>
                </a:rPr>
                <a:t>Écrans</a:t>
              </a:r>
              <a:r>
                <a:rPr sz="2000" b="1" dirty="0">
                  <a:solidFill>
                    <a:srgbClr val="002060"/>
                  </a:solidFill>
                </a:rPr>
                <a:t> </a:t>
              </a:r>
              <a:r>
                <a:rPr sz="2000" b="1" dirty="0" err="1">
                  <a:solidFill>
                    <a:srgbClr val="002060"/>
                  </a:solidFill>
                </a:rPr>
                <a:t>protecteurs</a:t>
              </a:r>
              <a:endParaRPr sz="2000" b="1" dirty="0">
                <a:solidFill>
                  <a:srgbClr val="002060"/>
                </a:solidFill>
              </a:endParaRPr>
            </a:p>
          </p:txBody>
        </p:sp>
        <p:sp>
          <p:nvSpPr>
            <p:cNvPr id="403" name="Shape 403"/>
            <p:cNvSpPr/>
            <p:nvPr/>
          </p:nvSpPr>
          <p:spPr>
            <a:xfrm>
              <a:off x="2059994" y="-1"/>
              <a:ext cx="1784532" cy="3693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Masques</a:t>
              </a:r>
            </a:p>
          </p:txBody>
        </p:sp>
        <p:pic>
          <p:nvPicPr>
            <p:cNvPr id="404" name="image6.jpeg" descr="\\cdc\project\OID_NCEZID_DFWED\OD\6.Health Communications\Global Activities\Ebola\Photos IC education\109NIKON\DSCN2692.JPG"/>
            <p:cNvPicPr/>
            <p:nvPr/>
          </p:nvPicPr>
          <p:blipFill>
            <a:blip r:embed="rId6" cstate="print">
              <a:extLst/>
            </a:blip>
            <a:srcRect t="20501" r="61328" b="19577"/>
            <a:stretch>
              <a:fillRect/>
            </a:stretch>
          </p:blipFill>
          <p:spPr>
            <a:xfrm rot="5400000">
              <a:off x="6495720" y="570781"/>
              <a:ext cx="1406361" cy="1634372"/>
            </a:xfrm>
            <a:prstGeom prst="rect">
              <a:avLst/>
            </a:prstGeom>
            <a:ln w="25400" cap="flat">
              <a:solidFill>
                <a:srgbClr val="FFFFFF"/>
              </a:solidFill>
              <a:prstDash val="solid"/>
              <a:bevel/>
            </a:ln>
            <a:effectLst/>
          </p:spPr>
        </p:pic>
        <p:grpSp>
          <p:nvGrpSpPr>
            <p:cNvPr id="407" name="Group 407"/>
            <p:cNvGrpSpPr/>
            <p:nvPr/>
          </p:nvGrpSpPr>
          <p:grpSpPr>
            <a:xfrm>
              <a:off x="4157295" y="25397"/>
              <a:ext cx="1918508" cy="1942522"/>
              <a:chOff x="0" y="-1"/>
              <a:chExt cx="1918507" cy="1942521"/>
            </a:xfrm>
          </p:grpSpPr>
          <p:pic>
            <p:nvPicPr>
              <p:cNvPr id="405" name="image13.png"/>
              <p:cNvPicPr/>
              <p:nvPr/>
            </p:nvPicPr>
            <p:blipFill>
              <a:blip r:embed="rId7" cstate="print">
                <a:extLst/>
              </a:blip>
              <a:stretch>
                <a:fillRect/>
              </a:stretch>
            </p:blipFill>
            <p:spPr>
              <a:xfrm>
                <a:off x="72753" y="537542"/>
                <a:ext cx="1845754" cy="1404978"/>
              </a:xfrm>
              <a:prstGeom prst="rect">
                <a:avLst/>
              </a:prstGeom>
              <a:ln w="25400" cap="flat">
                <a:solidFill>
                  <a:srgbClr val="FFFFFF"/>
                </a:solidFill>
                <a:prstDash val="solid"/>
                <a:bevel/>
              </a:ln>
              <a:effectLst/>
            </p:spPr>
          </p:pic>
          <p:sp>
            <p:nvSpPr>
              <p:cNvPr id="406" name="Shape 406"/>
              <p:cNvSpPr/>
              <p:nvPr/>
            </p:nvSpPr>
            <p:spPr>
              <a:xfrm>
                <a:off x="0" y="-1"/>
                <a:ext cx="1784533" cy="3693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Lunettes</a:t>
                </a:r>
              </a:p>
            </p:txBody>
          </p:sp>
        </p:grpSp>
        <p:pic>
          <p:nvPicPr>
            <p:cNvPr id="408" name="image7.jpeg"/>
            <p:cNvPicPr/>
            <p:nvPr/>
          </p:nvPicPr>
          <p:blipFill>
            <a:blip r:embed="rId8" cstate="print">
              <a:extLst/>
            </a:blip>
            <a:stretch>
              <a:fillRect/>
            </a:stretch>
          </p:blipFill>
          <p:spPr>
            <a:xfrm>
              <a:off x="17401" y="505010"/>
              <a:ext cx="1585395" cy="1459124"/>
            </a:xfrm>
            <a:prstGeom prst="rect">
              <a:avLst/>
            </a:prstGeom>
            <a:ln w="28575" cap="flat">
              <a:solidFill>
                <a:srgbClr val="FFFFFF"/>
              </a:solidFill>
              <a:prstDash val="solid"/>
              <a:bevel/>
            </a:ln>
            <a:effectLst/>
          </p:spPr>
        </p:pic>
        <p:pic>
          <p:nvPicPr>
            <p:cNvPr id="409" name="image8.jpeg"/>
            <p:cNvPicPr/>
            <p:nvPr/>
          </p:nvPicPr>
          <p:blipFill>
            <a:blip r:embed="rId9" cstate="print">
              <a:extLst/>
            </a:blip>
            <a:stretch>
              <a:fillRect/>
            </a:stretch>
          </p:blipFill>
          <p:spPr>
            <a:xfrm>
              <a:off x="2059994" y="542098"/>
              <a:ext cx="1738941" cy="1371272"/>
            </a:xfrm>
            <a:prstGeom prst="rect">
              <a:avLst/>
            </a:prstGeom>
            <a:ln w="38100" cap="flat">
              <a:solidFill>
                <a:srgbClr val="FFFFFF"/>
              </a:solidFill>
              <a:prstDash val="solid"/>
              <a:bevel/>
            </a:ln>
            <a:effectLst/>
          </p:spPr>
        </p:pic>
        <p:sp>
          <p:nvSpPr>
            <p:cNvPr id="410" name="Shape 410"/>
            <p:cNvSpPr/>
            <p:nvPr/>
          </p:nvSpPr>
          <p:spPr>
            <a:xfrm>
              <a:off x="6165690" y="25399"/>
              <a:ext cx="2427205" cy="738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2400" b="1">
                  <a:solidFill>
                    <a:srgbClr val="FFFFFF"/>
                  </a:solidFill>
                  <a:latin typeface="Calibri"/>
                  <a:ea typeface="Calibri"/>
                  <a:cs typeface="Calibri"/>
                  <a:sym typeface="Calibri"/>
                </a:defRPr>
              </a:lvl1pPr>
            </a:lstStyle>
            <a:p>
              <a:pPr lvl="0">
                <a:defRPr sz="1800" b="0">
                  <a:solidFill>
                    <a:srgbClr val="000000"/>
                  </a:solidFill>
                </a:defRPr>
              </a:pPr>
              <a:r>
                <a:rPr sz="2400" b="1" dirty="0">
                  <a:solidFill>
                    <a:srgbClr val="002060"/>
                  </a:solidFill>
                </a:rPr>
                <a:t>Filet à </a:t>
              </a:r>
              <a:r>
                <a:rPr sz="2400" b="1" dirty="0" err="1">
                  <a:solidFill>
                    <a:srgbClr val="002060"/>
                  </a:solidFill>
                </a:rPr>
                <a:t>cheveux</a:t>
              </a:r>
              <a:r>
                <a:rPr lang="en-US" sz="2400" b="1" dirty="0">
                  <a:solidFill>
                    <a:srgbClr val="002060"/>
                  </a:solidFill>
                </a:rPr>
                <a:t> (</a:t>
              </a:r>
              <a:r>
                <a:rPr lang="en-US" sz="2400" b="1" dirty="0">
                  <a:solidFill>
                    <a:srgbClr val="FF0000"/>
                  </a:solidFill>
                </a:rPr>
                <a:t>bonnet</a:t>
              </a:r>
              <a:r>
                <a:rPr lang="en-US" sz="2400" b="1" dirty="0">
                  <a:solidFill>
                    <a:srgbClr val="002060"/>
                  </a:solidFill>
                </a:rPr>
                <a:t>)</a:t>
              </a:r>
              <a:endParaRPr sz="2400" b="1" dirty="0">
                <a:solidFill>
                  <a:srgbClr val="002060"/>
                </a:solidFill>
              </a:endParaRPr>
            </a:p>
          </p:txBody>
        </p:sp>
      </p:grpSp>
      <p:sp>
        <p:nvSpPr>
          <p:cNvPr id="412" name="Shape 412"/>
          <p:cNvSpPr/>
          <p:nvPr/>
        </p:nvSpPr>
        <p:spPr>
          <a:xfrm>
            <a:off x="66996" y="5627712"/>
            <a:ext cx="9067801" cy="609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defTabSz="448055">
              <a:spcBef>
                <a:spcPts val="300"/>
              </a:spcBef>
            </a:pPr>
            <a:r>
              <a:rPr sz="1500" b="1" dirty="0">
                <a:solidFill>
                  <a:schemeClr val="accent6">
                    <a:lumMod val="75000"/>
                  </a:schemeClr>
                </a:solidFill>
                <a:latin typeface="Arial" panose="020B0604020202020204" pitchFamily="34" charset="0"/>
                <a:ea typeface="Calibri"/>
                <a:cs typeface="Arial" panose="020B0604020202020204" pitchFamily="34" charset="0"/>
                <a:sym typeface="Calibri"/>
              </a:rPr>
              <a:t>N'oubliez pas </a:t>
            </a:r>
            <a:r>
              <a:rPr sz="1500" b="1" dirty="0">
                <a:solidFill>
                  <a:srgbClr val="002060"/>
                </a:solidFill>
                <a:latin typeface="Arial" panose="020B0604020202020204" pitchFamily="34" charset="0"/>
                <a:ea typeface="Calibri"/>
                <a:cs typeface="Arial" panose="020B0604020202020204" pitchFamily="34" charset="0"/>
                <a:sym typeface="Calibri"/>
              </a:rPr>
              <a:t>: </a:t>
            </a:r>
            <a:r>
              <a:rPr sz="1500" dirty="0" err="1">
                <a:solidFill>
                  <a:srgbClr val="002060"/>
                </a:solidFill>
                <a:latin typeface="Arial" panose="020B0604020202020204" pitchFamily="34" charset="0"/>
                <a:ea typeface="Calibri"/>
                <a:cs typeface="Arial" panose="020B0604020202020204" pitchFamily="34" charset="0"/>
                <a:sym typeface="Calibri"/>
              </a:rPr>
              <a:t>tous</a:t>
            </a:r>
            <a:r>
              <a:rPr sz="1500" dirty="0">
                <a:solidFill>
                  <a:srgbClr val="002060"/>
                </a:solidFill>
                <a:latin typeface="Arial" panose="020B0604020202020204" pitchFamily="34" charset="0"/>
                <a:ea typeface="Calibri"/>
                <a:cs typeface="Arial" panose="020B0604020202020204" pitchFamily="34" charset="0"/>
                <a:sym typeface="Calibri"/>
              </a:rPr>
              <a:t> le</a:t>
            </a:r>
            <a:r>
              <a:rPr lang="fr-FR" sz="1500" dirty="0">
                <a:solidFill>
                  <a:srgbClr val="002060"/>
                </a:solidFill>
                <a:latin typeface="Arial" panose="020B0604020202020204" pitchFamily="34" charset="0"/>
                <a:ea typeface="Calibri"/>
                <a:cs typeface="Arial" panose="020B0604020202020204" pitchFamily="34" charset="0"/>
                <a:sym typeface="Calibri"/>
              </a:rPr>
              <a:t>s éléments de</a:t>
            </a:r>
            <a:r>
              <a:rPr sz="1500" dirty="0">
                <a:solidFill>
                  <a:srgbClr val="002060"/>
                </a:solidFill>
                <a:latin typeface="Arial" panose="020B0604020202020204" pitchFamily="34" charset="0"/>
                <a:ea typeface="Calibri"/>
                <a:cs typeface="Arial" panose="020B0604020202020204" pitchFamily="34" charset="0"/>
                <a:sym typeface="Calibri"/>
              </a:rPr>
              <a:t>s équipements de protection individuelle ne sont pas nécessaires à tout moment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p:cNvSpPr>
          <p:nvPr>
            <p:ph type="title"/>
          </p:nvPr>
        </p:nvSpPr>
        <p:spPr>
          <a:xfrm>
            <a:off x="467544" y="-27384"/>
            <a:ext cx="8229600" cy="792088"/>
          </a:xfrm>
          <a:prstGeom prst="rect">
            <a:avLst/>
          </a:prstGeom>
        </p:spPr>
        <p:txBody>
          <a:bodyPr/>
          <a:lstStyle/>
          <a:p>
            <a:pPr lvl="0">
              <a:defRPr sz="1800">
                <a:solidFill>
                  <a:srgbClr val="000000"/>
                </a:solidFill>
              </a:defRPr>
            </a:pPr>
            <a:r>
              <a:rPr sz="2400" dirty="0">
                <a:solidFill>
                  <a:srgbClr val="002060"/>
                </a:solidFill>
              </a:rPr>
              <a:t>Précautions pour Ebola : </a:t>
            </a:r>
            <a:r>
              <a:rPr sz="2400" b="1" dirty="0">
                <a:solidFill>
                  <a:srgbClr val="FF0000"/>
                </a:solidFill>
              </a:rPr>
              <a:t>équipements de protection </a:t>
            </a:r>
            <a:r>
              <a:rPr sz="2400" b="1" dirty="0" err="1">
                <a:solidFill>
                  <a:srgbClr val="FF0000"/>
                </a:solidFill>
              </a:rPr>
              <a:t>individuelle</a:t>
            </a:r>
            <a:r>
              <a:rPr sz="2400" b="1" dirty="0">
                <a:solidFill>
                  <a:srgbClr val="FF0000"/>
                </a:solidFill>
              </a:rPr>
              <a:t> </a:t>
            </a:r>
            <a:r>
              <a:rPr lang="fr-FR" sz="2400" b="1" dirty="0">
                <a:solidFill>
                  <a:srgbClr val="FF0000"/>
                </a:solidFill>
              </a:rPr>
              <a:t>renforcée</a:t>
            </a:r>
            <a:endParaRPr sz="2400" b="1" dirty="0">
              <a:solidFill>
                <a:srgbClr val="FF0000"/>
              </a:solidFill>
            </a:endParaRPr>
          </a:p>
        </p:txBody>
      </p:sp>
      <p:graphicFrame>
        <p:nvGraphicFramePr>
          <p:cNvPr id="424" name="Table 424"/>
          <p:cNvGraphicFramePr/>
          <p:nvPr>
            <p:extLst>
              <p:ext uri="{D42A27DB-BD31-4B8C-83A1-F6EECF244321}">
                <p14:modId xmlns:p14="http://schemas.microsoft.com/office/powerpoint/2010/main" val="780324951"/>
              </p:ext>
            </p:extLst>
          </p:nvPr>
        </p:nvGraphicFramePr>
        <p:xfrm>
          <a:off x="35496" y="764704"/>
          <a:ext cx="9143998" cy="5409439"/>
        </p:xfrm>
        <a:graphic>
          <a:graphicData uri="http://schemas.openxmlformats.org/drawingml/2006/table">
            <a:tbl>
              <a:tblPr firstCol="1" bandRow="1">
                <a:tableStyleId>{4C3C2611-4C71-4FC5-86AE-919BDF0F9419}</a:tableStyleId>
              </a:tblPr>
              <a:tblGrid>
                <a:gridCol w="1763688">
                  <a:extLst>
                    <a:ext uri="{9D8B030D-6E8A-4147-A177-3AD203B41FA5}">
                      <a16:colId xmlns:a16="http://schemas.microsoft.com/office/drawing/2014/main" val="20000"/>
                    </a:ext>
                  </a:extLst>
                </a:gridCol>
                <a:gridCol w="1131909">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828801">
                  <a:extLst>
                    <a:ext uri="{9D8B030D-6E8A-4147-A177-3AD203B41FA5}">
                      <a16:colId xmlns:a16="http://schemas.microsoft.com/office/drawing/2014/main" val="20005"/>
                    </a:ext>
                  </a:extLst>
                </a:gridCol>
              </a:tblGrid>
              <a:tr h="426466">
                <a:tc rowSpan="2">
                  <a:txBody>
                    <a:bodyPr/>
                    <a:lstStyle/>
                    <a:p>
                      <a:pPr lvl="0" algn="ctr">
                        <a:lnSpc>
                          <a:spcPct val="115000"/>
                        </a:lnSpc>
                        <a:defRPr sz="1800" b="0" i="0">
                          <a:solidFill>
                            <a:srgbClr val="000000"/>
                          </a:solidFill>
                        </a:defRPr>
                      </a:pPr>
                      <a:r>
                        <a:rPr sz="1200" b="1" dirty="0">
                          <a:solidFill>
                            <a:schemeClr val="bg1"/>
                          </a:solidFill>
                          <a:latin typeface="+mj-lt"/>
                          <a:ea typeface="+mj-ea"/>
                          <a:cs typeface="+mj-cs"/>
                          <a:sym typeface="Helvetica Neue"/>
                        </a:rPr>
                        <a:t>                                         </a:t>
                      </a:r>
                    </a:p>
                  </a:txBody>
                  <a:tcPr marL="0" marR="0" marT="0" marB="0" anchor="ctr" horzOverflow="overflow">
                    <a:lnB w="38100">
                      <a:solidFill>
                        <a:srgbClr val="FFFFFF"/>
                      </a:solidFill>
                    </a:lnB>
                    <a:solidFill>
                      <a:srgbClr val="1F497D"/>
                    </a:solidFill>
                  </a:tcPr>
                </a:tc>
                <a:tc rowSpan="2">
                  <a:txBody>
                    <a:bodyPr/>
                    <a:lstStyle/>
                    <a:p>
                      <a:pPr lvl="0" algn="ctr">
                        <a:lnSpc>
                          <a:spcPct val="115000"/>
                        </a:lnSpc>
                        <a:defRPr sz="1800" b="0" i="0"/>
                      </a:pPr>
                      <a:r>
                        <a:rPr sz="1600" b="1" dirty="0">
                          <a:solidFill>
                            <a:schemeClr val="bg1"/>
                          </a:solidFill>
                          <a:latin typeface="+mj-lt"/>
                          <a:ea typeface="+mj-ea"/>
                          <a:cs typeface="+mj-cs"/>
                          <a:sym typeface="Helvetica Neue"/>
                        </a:rPr>
                        <a:t>Dépistage</a:t>
                      </a:r>
                    </a:p>
                  </a:txBody>
                  <a:tcPr marL="0" marR="0" marT="0" marB="0" anchor="ctr" horzOverflow="overflow">
                    <a:lnB w="38100">
                      <a:solidFill>
                        <a:srgbClr val="FFFFFF"/>
                      </a:solidFill>
                    </a:lnB>
                    <a:solidFill>
                      <a:srgbClr val="1F497D"/>
                    </a:solidFill>
                  </a:tcPr>
                </a:tc>
                <a:tc gridSpan="2">
                  <a:txBody>
                    <a:bodyPr/>
                    <a:lstStyle/>
                    <a:p>
                      <a:pPr lvl="0" algn="ctr">
                        <a:lnSpc>
                          <a:spcPct val="115000"/>
                        </a:lnSpc>
                        <a:defRPr sz="1800" b="0" i="0"/>
                      </a:pPr>
                      <a:r>
                        <a:rPr sz="1600" b="1" dirty="0">
                          <a:solidFill>
                            <a:schemeClr val="bg1"/>
                          </a:solidFill>
                          <a:latin typeface="+mj-lt"/>
                          <a:ea typeface="+mj-ea"/>
                          <a:cs typeface="+mj-cs"/>
                          <a:sym typeface="Helvetica Neue"/>
                        </a:rPr>
                        <a:t>Soins infirmiers généraux</a:t>
                      </a:r>
                    </a:p>
                  </a:txBody>
                  <a:tcPr marL="0" marR="0" marT="0" marB="0" anchor="ctr" horzOverflow="overflow">
                    <a:lnB w="38100">
                      <a:solidFill>
                        <a:srgbClr val="FFFFFF"/>
                      </a:solidFill>
                    </a:lnB>
                    <a:solidFill>
                      <a:srgbClr val="1F497D"/>
                    </a:solidFill>
                  </a:tcPr>
                </a:tc>
                <a:tc hMerge="1">
                  <a:txBody>
                    <a:bodyPr/>
                    <a:lstStyle/>
                    <a:p>
                      <a:endParaRPr lang="nl-NL"/>
                    </a:p>
                  </a:txBody>
                  <a:tcPr/>
                </a:tc>
                <a:tc rowSpan="2">
                  <a:txBody>
                    <a:bodyPr/>
                    <a:lstStyle/>
                    <a:p>
                      <a:pPr lvl="0" algn="ctr">
                        <a:lnSpc>
                          <a:spcPct val="115000"/>
                        </a:lnSpc>
                        <a:defRPr sz="1800" b="0" i="0"/>
                      </a:pPr>
                      <a:r>
                        <a:rPr sz="1600" b="1" dirty="0" err="1">
                          <a:solidFill>
                            <a:schemeClr val="bg1"/>
                          </a:solidFill>
                          <a:latin typeface="+mj-lt"/>
                          <a:ea typeface="+mj-ea"/>
                          <a:cs typeface="+mj-cs"/>
                          <a:sym typeface="Helvetica Neue"/>
                        </a:rPr>
                        <a:t>Isolement</a:t>
                      </a:r>
                      <a:endParaRPr sz="1600" b="1" dirty="0">
                        <a:solidFill>
                          <a:schemeClr val="bg1"/>
                        </a:solidFill>
                        <a:latin typeface="+mj-lt"/>
                        <a:ea typeface="+mj-ea"/>
                        <a:cs typeface="+mj-cs"/>
                        <a:sym typeface="Helvetica Neue"/>
                      </a:endParaRPr>
                    </a:p>
                  </a:txBody>
                  <a:tcPr marL="0" marR="0" marT="0" marB="0" anchor="ctr" horzOverflow="overflow">
                    <a:lnB w="38100">
                      <a:solidFill>
                        <a:srgbClr val="FFFFFF"/>
                      </a:solidFill>
                    </a:lnB>
                    <a:solidFill>
                      <a:srgbClr val="1F497D"/>
                    </a:solidFill>
                  </a:tcPr>
                </a:tc>
                <a:tc rowSpan="2">
                  <a:txBody>
                    <a:bodyPr/>
                    <a:lstStyle/>
                    <a:p>
                      <a:pPr lvl="0" algn="ctr">
                        <a:lnSpc>
                          <a:spcPct val="115000"/>
                        </a:lnSpc>
                        <a:defRPr sz="1800" b="0" i="0"/>
                      </a:pPr>
                      <a:r>
                        <a:rPr sz="1600" b="1" dirty="0">
                          <a:solidFill>
                            <a:schemeClr val="bg1"/>
                          </a:solidFill>
                          <a:latin typeface="+mj-lt"/>
                          <a:ea typeface="+mj-ea"/>
                          <a:cs typeface="+mj-cs"/>
                          <a:sym typeface="Helvetica Neue"/>
                        </a:rPr>
                        <a:t>Accouchements</a:t>
                      </a:r>
                      <a:endParaRPr sz="1600" dirty="0">
                        <a:solidFill>
                          <a:schemeClr val="bg1"/>
                        </a:solidFill>
                        <a:latin typeface="+mj-lt"/>
                        <a:ea typeface="+mj-ea"/>
                        <a:cs typeface="+mj-cs"/>
                        <a:sym typeface="Helvetica Neue"/>
                      </a:endParaRPr>
                    </a:p>
                    <a:p>
                      <a:pPr lvl="0" algn="ctr">
                        <a:lnSpc>
                          <a:spcPct val="115000"/>
                        </a:lnSpc>
                        <a:defRPr sz="1800" b="0" i="0"/>
                      </a:pPr>
                      <a:r>
                        <a:rPr sz="1600" b="1" dirty="0">
                          <a:solidFill>
                            <a:schemeClr val="bg1"/>
                          </a:solidFill>
                          <a:latin typeface="+mj-lt"/>
                          <a:ea typeface="+mj-ea"/>
                          <a:cs typeface="+mj-cs"/>
                          <a:sym typeface="Helvetica Neue"/>
                        </a:rPr>
                        <a:t>"MISSING TEXT"</a:t>
                      </a:r>
                    </a:p>
                  </a:txBody>
                  <a:tcPr marL="0" marR="0" marT="0" marB="0" anchor="ctr" horzOverflow="overflow">
                    <a:lnB w="38100">
                      <a:solidFill>
                        <a:srgbClr val="FFFFFF"/>
                      </a:solidFill>
                    </a:lnB>
                    <a:solidFill>
                      <a:srgbClr val="1F497D"/>
                    </a:solidFill>
                  </a:tcPr>
                </a:tc>
                <a:extLst>
                  <a:ext uri="{0D108BD9-81ED-4DB2-BD59-A6C34878D82A}">
                    <a16:rowId xmlns:a16="http://schemas.microsoft.com/office/drawing/2014/main" val="10000"/>
                  </a:ext>
                </a:extLst>
              </a:tr>
              <a:tr h="426466">
                <a:tc vMerge="1">
                  <a:txBody>
                    <a:bodyPr/>
                    <a:lstStyle/>
                    <a:p>
                      <a:endParaRPr lang="nl-NL"/>
                    </a:p>
                  </a:txBody>
                  <a:tcPr/>
                </a:tc>
                <a:tc vMerge="1">
                  <a:txBody>
                    <a:bodyPr/>
                    <a:lstStyle/>
                    <a:p>
                      <a:endParaRPr lang="nl-NL"/>
                    </a:p>
                  </a:txBody>
                  <a:tcPr/>
                </a:tc>
                <a:tc>
                  <a:txBody>
                    <a:bodyPr/>
                    <a:lstStyle/>
                    <a:p>
                      <a:pPr lvl="0" algn="ctr">
                        <a:lnSpc>
                          <a:spcPct val="115000"/>
                        </a:lnSpc>
                        <a:defRPr sz="1800" b="0" i="0"/>
                      </a:pPr>
                      <a:r>
                        <a:rPr sz="1200" b="1" i="1" dirty="0">
                          <a:solidFill>
                            <a:schemeClr val="bg1"/>
                          </a:solidFill>
                          <a:latin typeface="+mj-lt"/>
                          <a:ea typeface="+mj-ea"/>
                          <a:cs typeface="+mj-cs"/>
                          <a:sym typeface="Helvetica Neue"/>
                        </a:rPr>
                        <a:t>Pas de </a:t>
                      </a:r>
                      <a:r>
                        <a:rPr sz="1200" b="1" i="1" dirty="0" err="1">
                          <a:solidFill>
                            <a:schemeClr val="bg1"/>
                          </a:solidFill>
                          <a:latin typeface="+mj-lt"/>
                          <a:ea typeface="+mj-ea"/>
                          <a:cs typeface="+mj-cs"/>
                          <a:sym typeface="Helvetica Neue"/>
                        </a:rPr>
                        <a:t>risque</a:t>
                      </a:r>
                      <a:r>
                        <a:rPr sz="1200" b="1" i="1" dirty="0">
                          <a:solidFill>
                            <a:schemeClr val="bg1"/>
                          </a:solidFill>
                          <a:latin typeface="+mj-lt"/>
                          <a:ea typeface="+mj-ea"/>
                          <a:cs typeface="+mj-cs"/>
                          <a:sym typeface="Helvetica Neue"/>
                        </a:rPr>
                        <a:t> </a:t>
                      </a:r>
                      <a:r>
                        <a:rPr sz="1200" b="1" i="1" dirty="0" err="1">
                          <a:solidFill>
                            <a:schemeClr val="bg1"/>
                          </a:solidFill>
                          <a:latin typeface="+mj-lt"/>
                          <a:ea typeface="+mj-ea"/>
                          <a:cs typeface="+mj-cs"/>
                          <a:sym typeface="Helvetica Neue"/>
                        </a:rPr>
                        <a:t>d'exposition</a:t>
                      </a:r>
                      <a:r>
                        <a:rPr sz="1200" b="1" i="1" dirty="0">
                          <a:solidFill>
                            <a:schemeClr val="bg1"/>
                          </a:solidFill>
                          <a:latin typeface="+mj-lt"/>
                          <a:ea typeface="+mj-ea"/>
                          <a:cs typeface="+mj-cs"/>
                          <a:sym typeface="Helvetica Neue"/>
                        </a:rPr>
                        <a:t> </a:t>
                      </a:r>
                      <a:r>
                        <a:rPr lang="en-US" sz="1200" b="1" i="1" dirty="0">
                          <a:solidFill>
                            <a:schemeClr val="bg1"/>
                          </a:solidFill>
                          <a:latin typeface="+mj-lt"/>
                          <a:ea typeface="+mj-ea"/>
                          <a:cs typeface="+mj-cs"/>
                          <a:sym typeface="Helvetica Neue"/>
                        </a:rPr>
                        <a:t>au</a:t>
                      </a:r>
                      <a:r>
                        <a:rPr sz="1200" b="1" i="1" dirty="0">
                          <a:solidFill>
                            <a:schemeClr val="bg1"/>
                          </a:solidFill>
                          <a:latin typeface="+mj-lt"/>
                          <a:ea typeface="+mj-ea"/>
                          <a:cs typeface="+mj-cs"/>
                          <a:sym typeface="Helvetica Neue"/>
                        </a:rPr>
                        <a:t> sang et </a:t>
                      </a:r>
                      <a:r>
                        <a:rPr lang="en-US" sz="1200" b="1" i="1" baseline="0" dirty="0">
                          <a:solidFill>
                            <a:schemeClr val="bg1"/>
                          </a:solidFill>
                          <a:latin typeface="+mj-lt"/>
                          <a:ea typeface="+mj-ea"/>
                          <a:cs typeface="+mj-cs"/>
                          <a:sym typeface="Helvetica Neue"/>
                        </a:rPr>
                        <a:t> aux</a:t>
                      </a:r>
                      <a:r>
                        <a:rPr sz="1200" b="1" i="1" dirty="0">
                          <a:solidFill>
                            <a:schemeClr val="bg1"/>
                          </a:solidFill>
                          <a:latin typeface="+mj-lt"/>
                          <a:ea typeface="+mj-ea"/>
                          <a:cs typeface="+mj-cs"/>
                          <a:sym typeface="Helvetica Neue"/>
                        </a:rPr>
                        <a:t> fluides corporels</a:t>
                      </a:r>
                    </a:p>
                  </a:txBody>
                  <a:tcPr marL="0" marR="0" marT="0" marB="0" anchor="ctr" horzOverflow="overflow">
                    <a:lnL w="38100">
                      <a:solidFill>
                        <a:srgbClr val="FFFFFF"/>
                      </a:solidFill>
                    </a:lnL>
                    <a:lnT w="38100">
                      <a:solidFill>
                        <a:srgbClr val="FFFFFF"/>
                      </a:solidFill>
                    </a:lnT>
                    <a:solidFill>
                      <a:srgbClr val="1F497D"/>
                    </a:solidFill>
                  </a:tcPr>
                </a:tc>
                <a:tc>
                  <a:txBody>
                    <a:bodyPr/>
                    <a:lstStyle/>
                    <a:p>
                      <a:pPr lvl="0" algn="ctr">
                        <a:lnSpc>
                          <a:spcPct val="115000"/>
                        </a:lnSpc>
                        <a:defRPr sz="1800" b="0" i="0"/>
                      </a:pPr>
                      <a:r>
                        <a:rPr sz="1200" b="1" i="1" dirty="0">
                          <a:solidFill>
                            <a:schemeClr val="bg1"/>
                          </a:solidFill>
                          <a:latin typeface="+mj-lt"/>
                          <a:ea typeface="+mj-ea"/>
                          <a:cs typeface="+mj-cs"/>
                          <a:sym typeface="Helvetica Neue"/>
                        </a:rPr>
                        <a:t>Risque </a:t>
                      </a:r>
                      <a:r>
                        <a:rPr sz="1200" b="1" i="1" dirty="0" err="1">
                          <a:solidFill>
                            <a:schemeClr val="bg1"/>
                          </a:solidFill>
                          <a:latin typeface="+mj-lt"/>
                          <a:ea typeface="+mj-ea"/>
                          <a:cs typeface="+mj-cs"/>
                          <a:sym typeface="Helvetica Neue"/>
                        </a:rPr>
                        <a:t>d'exposition</a:t>
                      </a:r>
                      <a:r>
                        <a:rPr sz="1200" b="1" i="1" dirty="0">
                          <a:solidFill>
                            <a:schemeClr val="bg1"/>
                          </a:solidFill>
                          <a:latin typeface="+mj-lt"/>
                          <a:ea typeface="+mj-ea"/>
                          <a:cs typeface="+mj-cs"/>
                          <a:sym typeface="Helvetica Neue"/>
                        </a:rPr>
                        <a:t> </a:t>
                      </a:r>
                      <a:r>
                        <a:rPr lang="en-US" sz="1200" b="1" i="1" dirty="0">
                          <a:solidFill>
                            <a:schemeClr val="bg1"/>
                          </a:solidFill>
                          <a:latin typeface="+mj-lt"/>
                          <a:ea typeface="+mj-ea"/>
                          <a:cs typeface="+mj-cs"/>
                          <a:sym typeface="Helvetica Neue"/>
                        </a:rPr>
                        <a:t>au</a:t>
                      </a:r>
                      <a:r>
                        <a:rPr lang="en-US" sz="1200" b="1" i="1" baseline="0" dirty="0">
                          <a:solidFill>
                            <a:schemeClr val="bg1"/>
                          </a:solidFill>
                          <a:latin typeface="+mj-lt"/>
                          <a:ea typeface="+mj-ea"/>
                          <a:cs typeface="+mj-cs"/>
                          <a:sym typeface="Helvetica Neue"/>
                        </a:rPr>
                        <a:t> </a:t>
                      </a:r>
                      <a:r>
                        <a:rPr sz="1200" b="1" i="1" dirty="0">
                          <a:solidFill>
                            <a:schemeClr val="bg1"/>
                          </a:solidFill>
                          <a:latin typeface="+mj-lt"/>
                          <a:ea typeface="+mj-ea"/>
                          <a:cs typeface="+mj-cs"/>
                          <a:sym typeface="Helvetica Neue"/>
                        </a:rPr>
                        <a:t>sang et </a:t>
                      </a:r>
                      <a:r>
                        <a:rPr lang="en-US" sz="1200" b="1" i="1" dirty="0">
                          <a:solidFill>
                            <a:schemeClr val="bg1"/>
                          </a:solidFill>
                          <a:latin typeface="+mj-lt"/>
                          <a:ea typeface="+mj-ea"/>
                          <a:cs typeface="+mj-cs"/>
                          <a:sym typeface="Helvetica Neue"/>
                        </a:rPr>
                        <a:t>aux</a:t>
                      </a:r>
                      <a:r>
                        <a:rPr sz="1200" b="1" i="1" dirty="0">
                          <a:solidFill>
                            <a:schemeClr val="bg1"/>
                          </a:solidFill>
                          <a:latin typeface="+mj-lt"/>
                          <a:ea typeface="+mj-ea"/>
                          <a:cs typeface="+mj-cs"/>
                          <a:sym typeface="Helvetica Neue"/>
                        </a:rPr>
                        <a:t> fluides corporels</a:t>
                      </a:r>
                    </a:p>
                  </a:txBody>
                  <a:tcPr marL="0" marR="0" marT="0" marB="0" anchor="ctr" horzOverflow="overflow">
                    <a:lnR w="38100">
                      <a:solidFill>
                        <a:srgbClr val="FFFFFF"/>
                      </a:solidFill>
                    </a:lnR>
                    <a:lnT w="38100">
                      <a:solidFill>
                        <a:srgbClr val="FFFFFF"/>
                      </a:solidFill>
                    </a:lnT>
                    <a:solidFill>
                      <a:srgbClr val="1F497D"/>
                    </a:solidFill>
                  </a:tcPr>
                </a:tc>
                <a:tc vMerge="1">
                  <a:txBody>
                    <a:bodyPr/>
                    <a:lstStyle/>
                    <a:p>
                      <a:endParaRPr lang="nl-NL"/>
                    </a:p>
                  </a:txBody>
                  <a:tcPr/>
                </a:tc>
                <a:tc vMerge="1">
                  <a:txBody>
                    <a:bodyPr/>
                    <a:lstStyle/>
                    <a:p>
                      <a:endParaRPr lang="nl-NL"/>
                    </a:p>
                  </a:txBody>
                  <a:tcPr/>
                </a:tc>
                <a:extLst>
                  <a:ext uri="{0D108BD9-81ED-4DB2-BD59-A6C34878D82A}">
                    <a16:rowId xmlns:a16="http://schemas.microsoft.com/office/drawing/2014/main" val="10001"/>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Tenue médicale et bottes</a:t>
                      </a:r>
                    </a:p>
                  </a:txBody>
                  <a:tcPr marL="0" marR="0" marT="0" marB="0" horzOverflow="overflow">
                    <a:lnT w="38100">
                      <a:solidFill>
                        <a:srgbClr val="FFFFFF"/>
                      </a:solidFill>
                    </a:lnT>
                    <a:solidFill>
                      <a:srgbClr val="4F81BD"/>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lnT w="38100">
                      <a:solidFill>
                        <a:srgbClr val="FFFFFF"/>
                      </a:solidFill>
                    </a:lnT>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lnT w="38100">
                      <a:solidFill>
                        <a:srgbClr val="FFFFFF"/>
                      </a:solidFill>
                    </a:lnT>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lnT w="38100">
                      <a:solidFill>
                        <a:srgbClr val="FFFFFF"/>
                      </a:solidFill>
                    </a:lnT>
                    <a:solidFill>
                      <a:srgbClr val="E8ECF4"/>
                    </a:solidFill>
                  </a:tcPr>
                </a:tc>
                <a:extLst>
                  <a:ext uri="{0D108BD9-81ED-4DB2-BD59-A6C34878D82A}">
                    <a16:rowId xmlns:a16="http://schemas.microsoft.com/office/drawing/2014/main" val="10002"/>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Gants</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x2</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x2 (coude)</a:t>
                      </a:r>
                    </a:p>
                  </a:txBody>
                  <a:tcPr marL="0" marR="0" marT="0" marB="0" horzOverflow="overflow">
                    <a:solidFill>
                      <a:srgbClr val="E8ECF4"/>
                    </a:solidFill>
                  </a:tcPr>
                </a:tc>
                <a:extLst>
                  <a:ext uri="{0D108BD9-81ED-4DB2-BD59-A6C34878D82A}">
                    <a16:rowId xmlns:a16="http://schemas.microsoft.com/office/drawing/2014/main" val="10003"/>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Blouse</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ou combinaison</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extLst>
                  <a:ext uri="{0D108BD9-81ED-4DB2-BD59-A6C34878D82A}">
                    <a16:rowId xmlns:a16="http://schemas.microsoft.com/office/drawing/2014/main" val="10004"/>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Combinaison</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endParaRPr sz="1200"/>
                    </a:p>
                  </a:txBody>
                  <a:tcPr marL="0" marR="0" marT="0" marB="0" horzOverflow="overflow">
                    <a:solidFill>
                      <a:srgbClr val="E8ECF4"/>
                    </a:solidFill>
                  </a:tcPr>
                </a:tc>
                <a:extLst>
                  <a:ext uri="{0D108BD9-81ED-4DB2-BD59-A6C34878D82A}">
                    <a16:rowId xmlns:a16="http://schemas.microsoft.com/office/drawing/2014/main" val="10005"/>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Tablier</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extLst>
                  <a:ext uri="{0D108BD9-81ED-4DB2-BD59-A6C34878D82A}">
                    <a16:rowId xmlns:a16="http://schemas.microsoft.com/office/drawing/2014/main" val="10006"/>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Filet à cheveux</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endParaRPr sz="1200" dirty="0"/>
                    </a:p>
                  </a:txBody>
                  <a:tcPr marL="0" marR="0" marT="0" marB="0" horzOverflow="overflow">
                    <a:solidFill>
                      <a:srgbClr val="E8ECF4"/>
                    </a:solidFill>
                  </a:tcPr>
                </a:tc>
                <a:extLst>
                  <a:ext uri="{0D108BD9-81ED-4DB2-BD59-A6C34878D82A}">
                    <a16:rowId xmlns:a16="http://schemas.microsoft.com/office/drawing/2014/main" val="10007"/>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Capuche</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 avec blouses</a:t>
                      </a:r>
                    </a:p>
                  </a:txBody>
                  <a:tcPr marL="0" marR="0" marT="0" marB="0" horzOverflow="overflow">
                    <a:solidFill>
                      <a:srgbClr val="E8ECF4"/>
                    </a:solidFill>
                  </a:tcPr>
                </a:tc>
                <a:tc>
                  <a:txBody>
                    <a:bodyPr/>
                    <a:lstStyle/>
                    <a:p>
                      <a:pPr lvl="0" algn="ctr">
                        <a:lnSpc>
                          <a:spcPct val="115000"/>
                        </a:lnSpc>
                        <a:defRPr sz="1800" b="0" i="0"/>
                      </a:pPr>
                      <a:endParaRPr sz="1200"/>
                    </a:p>
                  </a:txBody>
                  <a:tcPr marL="0" marR="0" marT="0" marB="0" horzOverflow="overflow">
                    <a:solidFill>
                      <a:srgbClr val="E8ECF4"/>
                    </a:solidFill>
                  </a:tcPr>
                </a:tc>
                <a:extLst>
                  <a:ext uri="{0D108BD9-81ED-4DB2-BD59-A6C34878D82A}">
                    <a16:rowId xmlns:a16="http://schemas.microsoft.com/office/drawing/2014/main" val="10008"/>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Masque</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endParaRPr sz="1200"/>
                    </a:p>
                  </a:txBody>
                  <a:tcPr marL="0" marR="0" marT="0" marB="0" horzOverflow="overflow">
                    <a:solidFill>
                      <a:srgbClr val="E8ECF4"/>
                    </a:solidFill>
                  </a:tcPr>
                </a:tc>
                <a:extLst>
                  <a:ext uri="{0D108BD9-81ED-4DB2-BD59-A6C34878D82A}">
                    <a16:rowId xmlns:a16="http://schemas.microsoft.com/office/drawing/2014/main" val="10009"/>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Respirateur N95 </a:t>
                      </a:r>
                    </a:p>
                  </a:txBody>
                  <a:tcPr marL="0" marR="0" marT="0" marB="0" horzOverflow="overflow">
                    <a:solidFill>
                      <a:srgbClr val="4F81BD"/>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gridSpan="4">
                  <a:txBody>
                    <a:bodyPr/>
                    <a:lstStyle/>
                    <a:p>
                      <a:pPr lvl="0" algn="ctr">
                        <a:lnSpc>
                          <a:spcPct val="115000"/>
                        </a:lnSpc>
                        <a:defRPr sz="1800" b="0" i="0"/>
                      </a:pPr>
                      <a:r>
                        <a:rPr sz="1200" b="1" i="1">
                          <a:latin typeface="+mj-lt"/>
                          <a:ea typeface="+mj-ea"/>
                          <a:cs typeface="+mj-cs"/>
                          <a:sym typeface="Helvetica Neue"/>
                        </a:rPr>
                        <a:t>O si les patients sont présumés atteints de tuberculose, de varicelle ou de rougeole</a:t>
                      </a:r>
                    </a:p>
                  </a:txBody>
                  <a:tcPr marL="0" marR="0" marT="0" marB="0" anchor="ctr" horzOverflow="overflow">
                    <a:solidFill>
                      <a:srgbClr val="E8ECF4"/>
                    </a:solidFill>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0010"/>
                  </a:ext>
                </a:extLst>
              </a:tr>
              <a:tr h="426466">
                <a:tc>
                  <a:txBody>
                    <a:bodyPr/>
                    <a:lstStyle/>
                    <a:p>
                      <a:pPr lvl="0" algn="l">
                        <a:lnSpc>
                          <a:spcPct val="115000"/>
                        </a:lnSpc>
                        <a:defRPr sz="1800" b="0" i="0">
                          <a:solidFill>
                            <a:srgbClr val="000000"/>
                          </a:solidFill>
                        </a:defRPr>
                      </a:pPr>
                      <a:r>
                        <a:rPr sz="1400" b="1" i="1" dirty="0">
                          <a:solidFill>
                            <a:srgbClr val="002060"/>
                          </a:solidFill>
                          <a:latin typeface="+mj-lt"/>
                          <a:ea typeface="+mj-ea"/>
                          <a:cs typeface="+mj-cs"/>
                          <a:sym typeface="Helvetica Neue"/>
                        </a:rPr>
                        <a:t>Écran protecteur ou lunettes </a:t>
                      </a:r>
                      <a:r>
                        <a:rPr lang="fr-FR" sz="1400" b="1" i="1" dirty="0">
                          <a:solidFill>
                            <a:srgbClr val="002060"/>
                          </a:solidFill>
                          <a:latin typeface="+mj-lt"/>
                          <a:ea typeface="+mj-ea"/>
                          <a:cs typeface="+mj-cs"/>
                          <a:sym typeface="Helvetica Neue"/>
                        </a:rPr>
                        <a:t> </a:t>
                      </a:r>
                      <a:r>
                        <a:rPr sz="1400" b="1" i="1" dirty="0">
                          <a:solidFill>
                            <a:srgbClr val="002060"/>
                          </a:solidFill>
                          <a:latin typeface="+mj-lt"/>
                          <a:ea typeface="+mj-ea"/>
                          <a:cs typeface="+mj-cs"/>
                          <a:sym typeface="Helvetica Neue"/>
                        </a:rPr>
                        <a:t>+</a:t>
                      </a:r>
                      <a:r>
                        <a:rPr lang="fr-FR" sz="1400" b="1" i="1" dirty="0">
                          <a:solidFill>
                            <a:srgbClr val="002060"/>
                          </a:solidFill>
                          <a:latin typeface="+mj-lt"/>
                          <a:ea typeface="+mj-ea"/>
                          <a:cs typeface="+mj-cs"/>
                          <a:sym typeface="Helvetica Neue"/>
                        </a:rPr>
                        <a:t> </a:t>
                      </a:r>
                      <a:r>
                        <a:rPr sz="1400" b="1" i="1" dirty="0">
                          <a:solidFill>
                            <a:srgbClr val="002060"/>
                          </a:solidFill>
                          <a:latin typeface="+mj-lt"/>
                          <a:ea typeface="+mj-ea"/>
                          <a:cs typeface="+mj-cs"/>
                          <a:sym typeface="Helvetica Neue"/>
                        </a:rPr>
                        <a:t> masque</a:t>
                      </a:r>
                    </a:p>
                  </a:txBody>
                  <a:tcPr marL="0" marR="0" marT="0" marB="0" horzOverflow="overflow">
                    <a:solidFill>
                      <a:srgbClr val="4F81BD"/>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a:latin typeface="+mj-lt"/>
                          <a:ea typeface="+mj-ea"/>
                          <a:cs typeface="+mj-cs"/>
                          <a:sym typeface="Helvetica Neue"/>
                        </a:rPr>
                        <a:t> </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tc>
                  <a:txBody>
                    <a:bodyPr/>
                    <a:lstStyle/>
                    <a:p>
                      <a:pPr lvl="0" algn="ctr">
                        <a:lnSpc>
                          <a:spcPct val="115000"/>
                        </a:lnSpc>
                        <a:defRPr sz="1800" b="0" i="0"/>
                      </a:pPr>
                      <a:r>
                        <a:rPr sz="1200" b="1" i="1" dirty="0">
                          <a:latin typeface="+mj-lt"/>
                          <a:ea typeface="+mj-ea"/>
                          <a:cs typeface="+mj-cs"/>
                          <a:sym typeface="Helvetica Neue"/>
                        </a:rPr>
                        <a:t>O</a:t>
                      </a:r>
                    </a:p>
                  </a:txBody>
                  <a:tcPr marL="0" marR="0" marT="0" marB="0" horzOverflow="overflow">
                    <a:solidFill>
                      <a:srgbClr val="E8ECF4"/>
                    </a:solidFill>
                  </a:tcPr>
                </a:tc>
                <a:extLst>
                  <a:ext uri="{0D108BD9-81ED-4DB2-BD59-A6C34878D82A}">
                    <a16:rowId xmlns:a16="http://schemas.microsoft.com/office/drawing/2014/main" val="10011"/>
                  </a:ext>
                </a:extLst>
              </a:tr>
            </a:tbl>
          </a:graphicData>
        </a:graphic>
      </p:graphicFrame>
      <p:sp>
        <p:nvSpPr>
          <p:cNvPr id="425" name="Shape 425"/>
          <p:cNvSpPr/>
          <p:nvPr/>
        </p:nvSpPr>
        <p:spPr>
          <a:xfrm>
            <a:off x="2287618" y="6222815"/>
            <a:ext cx="6416821" cy="15388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r">
              <a:defRPr sz="1400">
                <a:solidFill>
                  <a:srgbClr val="FFFFFF"/>
                </a:solidFill>
                <a:latin typeface="Calibri"/>
                <a:ea typeface="Calibri"/>
                <a:cs typeface="Calibri"/>
                <a:sym typeface="Calibri"/>
              </a:defRPr>
            </a:lvl1pPr>
          </a:lstStyle>
          <a:p>
            <a:pPr lvl="0">
              <a:defRPr sz="1800">
                <a:solidFill>
                  <a:srgbClr val="000000"/>
                </a:solidFill>
              </a:defRPr>
            </a:pPr>
            <a:r>
              <a:rPr sz="1000" dirty="0">
                <a:solidFill>
                  <a:srgbClr val="002060"/>
                </a:solidFill>
              </a:rPr>
              <a:t>Groupe de travail sur les lignes directrices nationales relatives aux équipements de protection </a:t>
            </a:r>
            <a:r>
              <a:rPr sz="1000" dirty="0" err="1">
                <a:solidFill>
                  <a:srgbClr val="002060"/>
                </a:solidFill>
              </a:rPr>
              <a:t>individuelle</a:t>
            </a:r>
            <a:r>
              <a:rPr sz="1000" dirty="0">
                <a:solidFill>
                  <a:srgbClr val="002060"/>
                </a:solidFill>
              </a:rPr>
              <a:t> OMS/CDC/</a:t>
            </a:r>
            <a:r>
              <a:rPr sz="1000" dirty="0" err="1">
                <a:solidFill>
                  <a:srgbClr val="002060"/>
                </a:solidFill>
              </a:rPr>
              <a:t>MoHS</a:t>
            </a:r>
            <a:endParaRPr sz="1000" dirty="0">
              <a:solidFill>
                <a:srgbClr val="002060"/>
              </a:solidFill>
            </a:endParaRPr>
          </a:p>
        </p:txBody>
      </p:sp>
      <p:sp>
        <p:nvSpPr>
          <p:cNvPr id="426" name="Shape 426"/>
          <p:cNvSpPr/>
          <p:nvPr/>
        </p:nvSpPr>
        <p:spPr>
          <a:xfrm>
            <a:off x="3374409" y="5945816"/>
            <a:ext cx="65"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2800" b="1">
                <a:solidFill>
                  <a:srgbClr val="FFFFFF"/>
                </a:solidFill>
                <a:latin typeface="Calibri"/>
                <a:ea typeface="Calibri"/>
                <a:cs typeface="Calibri"/>
                <a:sym typeface="Calibri"/>
              </a:defRPr>
            </a:lvl1pPr>
          </a:lstStyle>
          <a:p>
            <a:pPr lvl="0">
              <a:defRPr sz="1800" b="0">
                <a:solidFill>
                  <a:srgbClr val="000000"/>
                </a:solidFill>
              </a:defRPr>
            </a:pPr>
            <a:endParaRPr sz="2800" b="1" dirty="0">
              <a:solidFill>
                <a:srgbClr val="FFFFFF"/>
              </a:solidFill>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 grpId="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hape 786"/>
          <p:cNvSpPr/>
          <p:nvPr/>
        </p:nvSpPr>
        <p:spPr>
          <a:xfrm>
            <a:off x="0" y="140443"/>
            <a:ext cx="9144000" cy="12003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600" b="1">
                <a:solidFill>
                  <a:srgbClr val="002060"/>
                </a:solidFill>
                <a:latin typeface="Arial"/>
                <a:ea typeface="Arial"/>
                <a:cs typeface="Arial"/>
                <a:sym typeface="Arial"/>
              </a:defRPr>
            </a:lvl1pPr>
          </a:lstStyle>
          <a:p>
            <a:pPr lvl="0">
              <a:defRPr sz="1800" b="0">
                <a:solidFill>
                  <a:srgbClr val="000000"/>
                </a:solidFill>
              </a:defRPr>
            </a:pPr>
            <a:r>
              <a:rPr sz="3600" b="1" dirty="0">
                <a:solidFill>
                  <a:schemeClr val="tx2">
                    <a:lumMod val="75000"/>
                  </a:schemeClr>
                </a:solidFill>
              </a:rPr>
              <a:t>Gestion de l'exposition au virus par les fluides corporels</a:t>
            </a:r>
          </a:p>
        </p:txBody>
      </p:sp>
      <p:sp>
        <p:nvSpPr>
          <p:cNvPr id="787" name="Shape 787"/>
          <p:cNvSpPr/>
          <p:nvPr/>
        </p:nvSpPr>
        <p:spPr>
          <a:xfrm>
            <a:off x="0" y="1268760"/>
            <a:ext cx="9143999" cy="477053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lvl="0"/>
            <a:r>
              <a:rPr sz="2400" dirty="0">
                <a:solidFill>
                  <a:srgbClr val="002060"/>
                </a:solidFill>
                <a:latin typeface="Arial" panose="020B0604020202020204" pitchFamily="34" charset="0"/>
                <a:ea typeface="Verdana"/>
                <a:cs typeface="Arial" panose="020B0604020202020204" pitchFamily="34" charset="0"/>
                <a:sym typeface="Verdana"/>
              </a:rPr>
              <a:t>Les personnes, personnel de santé inclus, ayant été exposées par voie </a:t>
            </a:r>
            <a:r>
              <a:rPr sz="2400" dirty="0" err="1">
                <a:solidFill>
                  <a:srgbClr val="002060"/>
                </a:solidFill>
                <a:latin typeface="Arial" panose="020B0604020202020204" pitchFamily="34" charset="0"/>
                <a:ea typeface="Verdana"/>
                <a:cs typeface="Arial" panose="020B0604020202020204" pitchFamily="34" charset="0"/>
                <a:sym typeface="Verdana"/>
              </a:rPr>
              <a:t>percutanée</a:t>
            </a:r>
            <a:r>
              <a:rPr sz="2400" dirty="0">
                <a:solidFill>
                  <a:srgbClr val="002060"/>
                </a:solidFill>
                <a:latin typeface="Arial" panose="020B0604020202020204" pitchFamily="34" charset="0"/>
                <a:ea typeface="Verdana"/>
                <a:cs typeface="Arial" panose="020B0604020202020204" pitchFamily="34" charset="0"/>
                <a:sym typeface="Verdana"/>
              </a:rPr>
              <a:t> ou </a:t>
            </a:r>
            <a:r>
              <a:rPr sz="2400" dirty="0" err="1">
                <a:solidFill>
                  <a:srgbClr val="002060"/>
                </a:solidFill>
                <a:latin typeface="Arial" panose="020B0604020202020204" pitchFamily="34" charset="0"/>
                <a:ea typeface="Verdana"/>
                <a:cs typeface="Arial" panose="020B0604020202020204" pitchFamily="34" charset="0"/>
                <a:sym typeface="Verdana"/>
              </a:rPr>
              <a:t>muco-cutanée</a:t>
            </a:r>
            <a:r>
              <a:rPr sz="2400" dirty="0">
                <a:solidFill>
                  <a:srgbClr val="002060"/>
                </a:solidFill>
                <a:latin typeface="Arial" panose="020B0604020202020204" pitchFamily="34" charset="0"/>
                <a:ea typeface="Verdana"/>
                <a:cs typeface="Arial" panose="020B0604020202020204" pitchFamily="34" charset="0"/>
                <a:sym typeface="Verdana"/>
              </a:rPr>
              <a:t> </a:t>
            </a:r>
            <a:r>
              <a:rPr lang="en-US" sz="2400" dirty="0">
                <a:solidFill>
                  <a:srgbClr val="002060"/>
                </a:solidFill>
                <a:latin typeface="Arial" panose="020B0604020202020204" pitchFamily="34" charset="0"/>
                <a:ea typeface="Verdana"/>
                <a:cs typeface="Arial" panose="020B0604020202020204" pitchFamily="34" charset="0"/>
                <a:sym typeface="Verdana"/>
              </a:rPr>
              <a:t>au</a:t>
            </a:r>
            <a:r>
              <a:rPr sz="2400" dirty="0">
                <a:solidFill>
                  <a:srgbClr val="002060"/>
                </a:solidFill>
                <a:latin typeface="Arial" panose="020B0604020202020204" pitchFamily="34" charset="0"/>
                <a:ea typeface="Verdana"/>
                <a:cs typeface="Arial" panose="020B0604020202020204" pitchFamily="34" charset="0"/>
                <a:sym typeface="Verdana"/>
              </a:rPr>
              <a:t> sang, des fluides corporels, des sécrétions ou des excrétions d'un patient dont l'infection par la maladie à virus Ebola est suspectée ou confirmée doivent : </a:t>
            </a:r>
          </a:p>
          <a:p>
            <a:pPr marL="742950" lvl="1" indent="-285750">
              <a:spcBef>
                <a:spcPts val="1200"/>
              </a:spcBef>
              <a:buSzPct val="100000"/>
              <a:buFont typeface="Arial" pitchFamily="34" charset="0"/>
              <a:buChar char="•"/>
            </a:pPr>
            <a:r>
              <a:rPr sz="2400" dirty="0">
                <a:solidFill>
                  <a:srgbClr val="002060"/>
                </a:solidFill>
                <a:latin typeface="Arial" panose="020B0604020202020204" pitchFamily="34" charset="0"/>
                <a:ea typeface="Verdana"/>
                <a:cs typeface="Arial" panose="020B0604020202020204" pitchFamily="34" charset="0"/>
                <a:sym typeface="Verdana"/>
              </a:rPr>
              <a:t>cesser immédiatement et en toute sécurité les tâches en cours</a:t>
            </a:r>
          </a:p>
          <a:p>
            <a:pPr marL="742950" lvl="1" indent="-285750">
              <a:spcBef>
                <a:spcPts val="1200"/>
              </a:spcBef>
              <a:buSzPct val="100000"/>
              <a:buFont typeface="Arial" pitchFamily="34" charset="0"/>
              <a:buChar char="•"/>
            </a:pPr>
            <a:r>
              <a:rPr sz="2400" dirty="0">
                <a:solidFill>
                  <a:srgbClr val="002060"/>
                </a:solidFill>
                <a:latin typeface="Arial" panose="020B0604020202020204" pitchFamily="34" charset="0"/>
                <a:ea typeface="Verdana"/>
                <a:cs typeface="Arial" panose="020B0604020202020204" pitchFamily="34" charset="0"/>
                <a:sym typeface="Verdana"/>
              </a:rPr>
              <a:t>quitter la zone de soins du patient</a:t>
            </a:r>
          </a:p>
          <a:p>
            <a:pPr marL="742950" lvl="1" indent="-285750">
              <a:spcBef>
                <a:spcPts val="1200"/>
              </a:spcBef>
              <a:buSzPct val="100000"/>
              <a:buFont typeface="Arial" pitchFamily="34" charset="0"/>
              <a:buChar char="•"/>
            </a:pPr>
            <a:r>
              <a:rPr sz="2400" dirty="0">
                <a:solidFill>
                  <a:srgbClr val="002060"/>
                </a:solidFill>
                <a:latin typeface="Arial" panose="020B0604020202020204" pitchFamily="34" charset="0"/>
                <a:ea typeface="Verdana"/>
                <a:cs typeface="Arial" panose="020B0604020202020204" pitchFamily="34" charset="0"/>
                <a:sym typeface="Verdana"/>
              </a:rPr>
              <a:t>retirer les </a:t>
            </a:r>
            <a:r>
              <a:rPr lang="it-IT" sz="2400" dirty="0">
                <a:solidFill>
                  <a:srgbClr val="002060"/>
                </a:solidFill>
                <a:latin typeface="Arial" panose="020B0604020202020204" pitchFamily="34" charset="0"/>
                <a:ea typeface="Verdana"/>
                <a:cs typeface="Arial" panose="020B0604020202020204" pitchFamily="34" charset="0"/>
                <a:sym typeface="Verdana"/>
              </a:rPr>
              <a:t>EPI </a:t>
            </a:r>
            <a:r>
              <a:rPr sz="2400" dirty="0" err="1">
                <a:solidFill>
                  <a:srgbClr val="002060"/>
                </a:solidFill>
                <a:latin typeface="Arial" panose="020B0604020202020204" pitchFamily="34" charset="0"/>
                <a:ea typeface="Verdana"/>
                <a:cs typeface="Arial" panose="020B0604020202020204" pitchFamily="34" charset="0"/>
                <a:sym typeface="Verdana"/>
              </a:rPr>
              <a:t>en</a:t>
            </a:r>
            <a:r>
              <a:rPr sz="2400" dirty="0">
                <a:solidFill>
                  <a:srgbClr val="002060"/>
                </a:solidFill>
                <a:latin typeface="Arial" panose="020B0604020202020204" pitchFamily="34" charset="0"/>
                <a:ea typeface="Verdana"/>
                <a:cs typeface="Arial" panose="020B0604020202020204" pitchFamily="34" charset="0"/>
                <a:sym typeface="Verdana"/>
              </a:rPr>
              <a:t> toute sécurité. </a:t>
            </a:r>
          </a:p>
          <a:p>
            <a:pPr marL="742950" lvl="1" indent="-285750">
              <a:spcBef>
                <a:spcPts val="1200"/>
              </a:spcBef>
              <a:buSzPct val="100000"/>
              <a:buFont typeface="Arial" pitchFamily="34" charset="0"/>
              <a:buChar char="•"/>
            </a:pPr>
            <a:r>
              <a:rPr sz="2400" dirty="0">
                <a:solidFill>
                  <a:srgbClr val="002060"/>
                </a:solidFill>
                <a:latin typeface="Arial" panose="020B0604020202020204" pitchFamily="34" charset="0"/>
                <a:ea typeface="Verdana"/>
                <a:cs typeface="Arial" panose="020B0604020202020204" pitchFamily="34" charset="0"/>
                <a:sym typeface="Verdana"/>
              </a:rPr>
              <a:t>Immédiatement après avoir quitté la zone de soins du patient, laver les surfaces cutanées affectées ou la zone de lésion </a:t>
            </a:r>
            <a:r>
              <a:rPr sz="2400" dirty="0" err="1">
                <a:solidFill>
                  <a:srgbClr val="002060"/>
                </a:solidFill>
                <a:latin typeface="Arial" panose="020B0604020202020204" pitchFamily="34" charset="0"/>
                <a:ea typeface="Verdana"/>
                <a:cs typeface="Arial" panose="020B0604020202020204" pitchFamily="34" charset="0"/>
                <a:sym typeface="Verdana"/>
              </a:rPr>
              <a:t>percutanée</a:t>
            </a:r>
            <a:r>
              <a:rPr sz="2400" dirty="0">
                <a:solidFill>
                  <a:srgbClr val="002060"/>
                </a:solidFill>
                <a:latin typeface="Arial" panose="020B0604020202020204" pitchFamily="34" charset="0"/>
                <a:ea typeface="Verdana"/>
                <a:cs typeface="Arial" panose="020B0604020202020204" pitchFamily="34" charset="0"/>
                <a:sym typeface="Verdana"/>
              </a:rPr>
              <a:t> </a:t>
            </a:r>
            <a:r>
              <a:rPr lang="en-US" sz="2400" dirty="0">
                <a:solidFill>
                  <a:srgbClr val="002060"/>
                </a:solidFill>
                <a:latin typeface="Arial" panose="020B0604020202020204" pitchFamily="34" charset="0"/>
                <a:ea typeface="Verdana"/>
                <a:cs typeface="Arial" panose="020B0604020202020204" pitchFamily="34" charset="0"/>
                <a:sym typeface="Verdana"/>
              </a:rPr>
              <a:t>au</a:t>
            </a:r>
            <a:r>
              <a:rPr sz="2400" dirty="0">
                <a:solidFill>
                  <a:srgbClr val="002060"/>
                </a:solidFill>
                <a:latin typeface="Arial" panose="020B0604020202020204" pitchFamily="34" charset="0"/>
                <a:ea typeface="Verdana"/>
                <a:cs typeface="Arial" panose="020B0604020202020204" pitchFamily="34" charset="0"/>
                <a:sym typeface="Verdana"/>
              </a:rPr>
              <a:t> savon et de l'eau.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504" y="1582341"/>
            <a:ext cx="8964488" cy="3724096"/>
          </a:xfrm>
          <a:prstGeom prst="rect">
            <a:avLst/>
          </a:prstGeom>
        </p:spPr>
        <p:txBody>
          <a:bodyPr wrap="square">
            <a:spAutoFit/>
          </a:bodyPr>
          <a:lstStyle/>
          <a:p>
            <a:pPr marL="742950" lvl="1" indent="-285750">
              <a:spcBef>
                <a:spcPts val="1200"/>
              </a:spcBef>
              <a:buSzPct val="100000"/>
              <a:buFont typeface="Arial" pitchFamily="34" charset="0"/>
              <a:buChar char="•"/>
            </a:pPr>
            <a:r>
              <a:rPr lang="fr-FR" sz="2400" dirty="0">
                <a:solidFill>
                  <a:srgbClr val="002060"/>
                </a:solidFill>
                <a:latin typeface="Arial" panose="020B0604020202020204" pitchFamily="34" charset="0"/>
                <a:ea typeface="Verdana"/>
                <a:cs typeface="Arial" panose="020B0604020202020204" pitchFamily="34" charset="0"/>
                <a:sym typeface="Verdana"/>
              </a:rPr>
              <a:t>Irriguer les membranes muqueuses (par exemple la conjonctive) à grande eau ou avec du collyre et non avec des solutions chlorées ou d'autres désinfectants. </a:t>
            </a:r>
          </a:p>
          <a:p>
            <a:pPr marL="742950" lvl="1" indent="-285750">
              <a:spcBef>
                <a:spcPts val="1200"/>
              </a:spcBef>
              <a:buSzPct val="100000"/>
              <a:buFont typeface="Arial" pitchFamily="34" charset="0"/>
              <a:buChar char="•"/>
            </a:pPr>
            <a:r>
              <a:rPr lang="fr-FR" sz="2400" dirty="0">
                <a:solidFill>
                  <a:srgbClr val="002060"/>
                </a:solidFill>
                <a:latin typeface="Arial" panose="020B0604020202020204" pitchFamily="34" charset="0"/>
                <a:ea typeface="Verdana"/>
                <a:cs typeface="Arial" panose="020B0604020202020204" pitchFamily="34" charset="0"/>
                <a:sym typeface="Verdana"/>
              </a:rPr>
              <a:t>L'incident doit être immédiatement signalé au coordinateur local. </a:t>
            </a:r>
          </a:p>
          <a:p>
            <a:pPr marL="742950" lvl="1" indent="-285750">
              <a:spcBef>
                <a:spcPts val="1200"/>
              </a:spcBef>
              <a:buSzPct val="100000"/>
              <a:buFont typeface="Arial" pitchFamily="34" charset="0"/>
              <a:buChar char="•"/>
            </a:pPr>
            <a:r>
              <a:rPr lang="fr-FR" sz="2400" dirty="0">
                <a:solidFill>
                  <a:srgbClr val="002060"/>
                </a:solidFill>
                <a:latin typeface="Arial" panose="020B0604020202020204" pitchFamily="34" charset="0"/>
                <a:ea typeface="Verdana"/>
                <a:cs typeface="Arial" panose="020B0604020202020204" pitchFamily="34" charset="0"/>
                <a:sym typeface="Verdana"/>
              </a:rPr>
              <a:t>Les personnes exposées doivent être soumises à un examen médical et recevoir des soins de suivi, notamment un contrôle de la fièvre deux fois par jour pendant 21 jours après l'incident. </a:t>
            </a:r>
          </a:p>
        </p:txBody>
      </p:sp>
      <p:sp>
        <p:nvSpPr>
          <p:cNvPr id="6" name="Shape 786"/>
          <p:cNvSpPr/>
          <p:nvPr/>
        </p:nvSpPr>
        <p:spPr>
          <a:xfrm>
            <a:off x="0" y="140443"/>
            <a:ext cx="9144000" cy="120032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600" b="1">
                <a:solidFill>
                  <a:srgbClr val="002060"/>
                </a:solidFill>
                <a:latin typeface="Arial"/>
                <a:ea typeface="Arial"/>
                <a:cs typeface="Arial"/>
                <a:sym typeface="Arial"/>
              </a:defRPr>
            </a:lvl1pPr>
          </a:lstStyle>
          <a:p>
            <a:pPr lvl="0">
              <a:defRPr sz="1800" b="0">
                <a:solidFill>
                  <a:srgbClr val="000000"/>
                </a:solidFill>
              </a:defRPr>
            </a:pPr>
            <a:r>
              <a:rPr sz="3600" b="1" dirty="0">
                <a:solidFill>
                  <a:schemeClr val="tx2">
                    <a:lumMod val="75000"/>
                  </a:schemeClr>
                </a:solidFill>
              </a:rPr>
              <a:t>Gestion de l'exposition au virus par les fluides corporels</a:t>
            </a:r>
          </a:p>
        </p:txBody>
      </p:sp>
    </p:spTree>
    <p:extLst>
      <p:ext uri="{BB962C8B-B14F-4D97-AF65-F5344CB8AC3E}">
        <p14:creationId xmlns:p14="http://schemas.microsoft.com/office/powerpoint/2010/main" val="3674446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Shape 793"/>
          <p:cNvSpPr>
            <a:spLocks noGrp="1"/>
          </p:cNvSpPr>
          <p:nvPr>
            <p:ph type="title"/>
          </p:nvPr>
        </p:nvSpPr>
        <p:spPr>
          <a:prstGeom prst="rect">
            <a:avLst/>
          </a:prstGeom>
        </p:spPr>
        <p:txBody>
          <a:bodyPr lIns="0" tIns="0" rIns="0" bIns="0">
            <a:normAutofit/>
          </a:bodyPr>
          <a:lstStyle>
            <a:lvl1pPr>
              <a:defRPr sz="3600" b="1">
                <a:solidFill>
                  <a:srgbClr val="002060"/>
                </a:solidFill>
              </a:defRPr>
            </a:lvl1pPr>
          </a:lstStyle>
          <a:p>
            <a:pPr lvl="0">
              <a:defRPr sz="1800" b="0">
                <a:solidFill>
                  <a:srgbClr val="000000"/>
                </a:solidFill>
              </a:defRPr>
            </a:pPr>
            <a:r>
              <a:rPr sz="3600" b="1" dirty="0">
                <a:solidFill>
                  <a:srgbClr val="002060"/>
                </a:solidFill>
              </a:rPr>
              <a:t>Messages importants</a:t>
            </a:r>
          </a:p>
        </p:txBody>
      </p:sp>
      <p:sp>
        <p:nvSpPr>
          <p:cNvPr id="794" name="Shape 794"/>
          <p:cNvSpPr>
            <a:spLocks noGrp="1"/>
          </p:cNvSpPr>
          <p:nvPr>
            <p:ph type="body" idx="4294967295"/>
          </p:nvPr>
        </p:nvSpPr>
        <p:spPr>
          <a:xfrm>
            <a:off x="251520" y="1484784"/>
            <a:ext cx="8784976" cy="4392488"/>
          </a:xfrm>
          <a:prstGeom prst="rect">
            <a:avLst/>
          </a:prstGeom>
        </p:spPr>
        <p:txBody>
          <a:bodyPr lIns="0" tIns="0" rIns="0" bIns="0">
            <a:normAutofit/>
          </a:bodyPr>
          <a:lstStyle/>
          <a:p>
            <a:pPr marL="914400" lvl="0" indent="-914400">
              <a:spcBef>
                <a:spcPts val="1800"/>
              </a:spcBef>
              <a:buAutoNum type="arabicPeriod"/>
              <a:defRPr sz="1800"/>
            </a:pPr>
            <a:r>
              <a:rPr sz="3200" dirty="0"/>
              <a:t>La </a:t>
            </a:r>
            <a:r>
              <a:rPr sz="3200" dirty="0" err="1"/>
              <a:t>prévention</a:t>
            </a:r>
            <a:r>
              <a:rPr sz="3200" dirty="0"/>
              <a:t> et</a:t>
            </a:r>
            <a:r>
              <a:rPr lang="en-US" sz="3200" dirty="0"/>
              <a:t> </a:t>
            </a:r>
            <a:r>
              <a:rPr lang="en-US" sz="3200" dirty="0" err="1"/>
              <a:t>controle</a:t>
            </a:r>
            <a:r>
              <a:rPr lang="en-US" sz="3200" dirty="0"/>
              <a:t> d</a:t>
            </a:r>
            <a:r>
              <a:rPr lang="it-IT" sz="3200" dirty="0"/>
              <a:t>es </a:t>
            </a:r>
            <a:r>
              <a:rPr sz="3200" dirty="0"/>
              <a:t>infection</a:t>
            </a:r>
            <a:r>
              <a:rPr lang="it-IT" sz="3200" dirty="0"/>
              <a:t>s</a:t>
            </a:r>
            <a:r>
              <a:rPr sz="3200" dirty="0"/>
              <a:t> </a:t>
            </a:r>
            <a:r>
              <a:rPr lang="en-US" sz="3200" dirty="0" err="1"/>
              <a:t>est</a:t>
            </a:r>
            <a:r>
              <a:rPr lang="en-US" sz="3200" dirty="0"/>
              <a:t> (</a:t>
            </a:r>
            <a:r>
              <a:rPr sz="3200" dirty="0" err="1"/>
              <a:t>sont</a:t>
            </a:r>
            <a:r>
              <a:rPr lang="en-US" sz="3200" dirty="0"/>
              <a:t>)</a:t>
            </a:r>
            <a:r>
              <a:rPr sz="3200" dirty="0"/>
              <a:t> </a:t>
            </a:r>
            <a:r>
              <a:rPr sz="3200" dirty="0" err="1"/>
              <a:t>cruciale</a:t>
            </a:r>
            <a:r>
              <a:rPr lang="en-US" sz="3200" dirty="0"/>
              <a:t>(</a:t>
            </a:r>
            <a:r>
              <a:rPr sz="3200" dirty="0"/>
              <a:t>s</a:t>
            </a:r>
            <a:r>
              <a:rPr lang="en-US" sz="3200" dirty="0"/>
              <a:t>)</a:t>
            </a:r>
            <a:r>
              <a:rPr sz="3200" dirty="0"/>
              <a:t> pour tous : personnel soignant, patients, famille et communauté</a:t>
            </a:r>
          </a:p>
          <a:p>
            <a:pPr marL="914400" lvl="0" indent="-914400">
              <a:spcBef>
                <a:spcPts val="1800"/>
              </a:spcBef>
              <a:buAutoNum type="arabicPeriod"/>
              <a:defRPr sz="1800"/>
            </a:pPr>
            <a:r>
              <a:rPr sz="3200" dirty="0"/>
              <a:t>Les </a:t>
            </a:r>
            <a:r>
              <a:rPr lang="it-IT" sz="3200" dirty="0"/>
              <a:t>EPI </a:t>
            </a:r>
            <a:r>
              <a:rPr sz="3200" dirty="0" err="1"/>
              <a:t>doivent</a:t>
            </a:r>
            <a:r>
              <a:rPr sz="3200" dirty="0"/>
              <a:t> être dûment enfilés et retirés</a:t>
            </a:r>
          </a:p>
          <a:p>
            <a:pPr marL="914400" lvl="0" indent="-914400">
              <a:spcBef>
                <a:spcPts val="1800"/>
              </a:spcBef>
              <a:buAutoNum type="arabicPeriod"/>
              <a:defRPr sz="1800"/>
            </a:pPr>
            <a:r>
              <a:rPr sz="3200" dirty="0"/>
              <a:t>Les </a:t>
            </a:r>
            <a:r>
              <a:rPr lang="it-IT" sz="3200" dirty="0"/>
              <a:t>EPI </a:t>
            </a:r>
            <a:r>
              <a:rPr sz="3200" dirty="0" err="1"/>
              <a:t>utilisés</a:t>
            </a:r>
            <a:r>
              <a:rPr sz="3200" dirty="0"/>
              <a:t> pour soigner des patients ne doivent jamais être </a:t>
            </a:r>
            <a:r>
              <a:rPr sz="3200" dirty="0" err="1"/>
              <a:t>recyclés</a:t>
            </a:r>
            <a:r>
              <a:rPr sz="3200" dirty="0"/>
              <a:t>.</a:t>
            </a:r>
            <a:endParaRPr lang="en-US" sz="3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F5260726-2A4B-4BD0-B457-823C33C0A5E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101379" name="Content Placeholder 2">
            <a:extLst>
              <a:ext uri="{FF2B5EF4-FFF2-40B4-BE49-F238E27FC236}">
                <a16:creationId xmlns:a16="http://schemas.microsoft.com/office/drawing/2014/main" id="{92096D0F-4967-49F5-B8D5-BAAD3E8D27EE}"/>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494366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69076" y="2685329"/>
            <a:ext cx="8229600" cy="1143000"/>
          </a:xfrm>
        </p:spPr>
        <p:txBody>
          <a:bodyPr/>
          <a:lstStyle/>
          <a:p>
            <a:r>
              <a:rPr lang="en-ZW" altLang="en-US" sz="6000" b="1" i="1" dirty="0">
                <a:solidFill>
                  <a:srgbClr val="002060"/>
                </a:solidFill>
              </a:rPr>
              <a:t>Merci !</a:t>
            </a:r>
          </a:p>
        </p:txBody>
      </p:sp>
    </p:spTree>
    <p:extLst>
      <p:ext uri="{BB962C8B-B14F-4D97-AF65-F5344CB8AC3E}">
        <p14:creationId xmlns:p14="http://schemas.microsoft.com/office/powerpoint/2010/main" val="1420440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title"/>
          </p:nvPr>
        </p:nvSpPr>
        <p:spPr>
          <a:prstGeom prst="rect">
            <a:avLst/>
          </a:prstGeom>
        </p:spPr>
        <p:txBody>
          <a:bodyPr lIns="0" tIns="0" rIns="0" bIns="0">
            <a:normAutofit/>
          </a:bodyPr>
          <a:lstStyle/>
          <a:p>
            <a:pPr lvl="0">
              <a:defRPr sz="1800"/>
            </a:pPr>
            <a:r>
              <a:rPr lang="it-IT" sz="4000" b="1" dirty="0">
                <a:solidFill>
                  <a:srgbClr val="002060"/>
                </a:solidFill>
              </a:rPr>
              <a:t>PCI </a:t>
            </a:r>
            <a:r>
              <a:rPr sz="4000" b="1" dirty="0">
                <a:solidFill>
                  <a:srgbClr val="FF0000"/>
                </a:solidFill>
              </a:rPr>
              <a:t>vs</a:t>
            </a:r>
            <a:r>
              <a:rPr sz="4000" b="1" dirty="0">
                <a:solidFill>
                  <a:srgbClr val="002060"/>
                </a:solidFill>
              </a:rPr>
              <a:t> gestion des cas</a:t>
            </a:r>
          </a:p>
        </p:txBody>
      </p:sp>
      <p:sp>
        <p:nvSpPr>
          <p:cNvPr id="142" name="Shape 142"/>
          <p:cNvSpPr>
            <a:spLocks noGrp="1"/>
          </p:cNvSpPr>
          <p:nvPr>
            <p:ph type="body" idx="4294967295"/>
          </p:nvPr>
        </p:nvSpPr>
        <p:spPr>
          <a:xfrm>
            <a:off x="395536" y="1196975"/>
            <a:ext cx="8640960" cy="4929188"/>
          </a:xfrm>
          <a:prstGeom prst="rect">
            <a:avLst/>
          </a:prstGeom>
        </p:spPr>
        <p:txBody>
          <a:bodyPr lIns="0" tIns="0" rIns="0" bIns="0">
            <a:normAutofit/>
          </a:bodyPr>
          <a:lstStyle/>
          <a:p>
            <a:pPr marL="0" lvl="0" indent="0" algn="ctr">
              <a:buSzTx/>
              <a:buNone/>
              <a:defRPr sz="1800"/>
            </a:pPr>
            <a:endParaRPr dirty="0"/>
          </a:p>
          <a:p>
            <a:pPr marL="0" lvl="0" indent="0" algn="ctr">
              <a:buSzTx/>
              <a:buNone/>
              <a:defRPr sz="1800"/>
            </a:pPr>
            <a:endParaRPr dirty="0"/>
          </a:p>
          <a:p>
            <a:pPr marL="0" lvl="0" indent="0" algn="ctr">
              <a:buSzTx/>
              <a:buNone/>
              <a:defRPr sz="1800"/>
            </a:pPr>
            <a:endParaRPr dirty="0"/>
          </a:p>
          <a:p>
            <a:pPr marL="0" lvl="0" indent="0" algn="ctr">
              <a:buSzTx/>
              <a:buNone/>
              <a:defRPr sz="1800"/>
            </a:pPr>
            <a:r>
              <a:rPr sz="3200" dirty="0">
                <a:solidFill>
                  <a:srgbClr val="002060"/>
                </a:solidFill>
              </a:rPr>
              <a:t>La </a:t>
            </a:r>
            <a:r>
              <a:rPr sz="3200" dirty="0" err="1">
                <a:solidFill>
                  <a:srgbClr val="002060"/>
                </a:solidFill>
              </a:rPr>
              <a:t>prévention</a:t>
            </a:r>
            <a:r>
              <a:rPr sz="3200" dirty="0">
                <a:solidFill>
                  <a:srgbClr val="002060"/>
                </a:solidFill>
              </a:rPr>
              <a:t> et</a:t>
            </a:r>
            <a:r>
              <a:rPr lang="en-US" sz="3200" dirty="0">
                <a:solidFill>
                  <a:srgbClr val="002060"/>
                </a:solidFill>
              </a:rPr>
              <a:t> </a:t>
            </a:r>
            <a:r>
              <a:rPr lang="fr-FR" sz="2800" b="1" dirty="0">
                <a:solidFill>
                  <a:srgbClr val="002060"/>
                </a:solidFill>
                <a:latin typeface="Arial"/>
                <a:ea typeface="Arial"/>
                <a:cs typeface="Arial"/>
                <a:sym typeface="Arial"/>
              </a:rPr>
              <a:t>contrôle</a:t>
            </a:r>
            <a:r>
              <a:rPr lang="en-US" sz="6600" dirty="0">
                <a:solidFill>
                  <a:srgbClr val="002060"/>
                </a:solidFill>
                <a:sym typeface="Arial"/>
              </a:rPr>
              <a:t> </a:t>
            </a:r>
            <a:r>
              <a:rPr lang="en-US" sz="3200" dirty="0">
                <a:solidFill>
                  <a:srgbClr val="002060"/>
                </a:solidFill>
              </a:rPr>
              <a:t>de</a:t>
            </a:r>
            <a:r>
              <a:rPr sz="3200" dirty="0">
                <a:solidFill>
                  <a:srgbClr val="002060"/>
                </a:solidFill>
              </a:rPr>
              <a:t> </a:t>
            </a:r>
            <a:r>
              <a:rPr sz="3200" dirty="0" err="1">
                <a:solidFill>
                  <a:srgbClr val="002060"/>
                </a:solidFill>
              </a:rPr>
              <a:t>l'infection</a:t>
            </a:r>
            <a:r>
              <a:rPr sz="3200" dirty="0">
                <a:solidFill>
                  <a:srgbClr val="002060"/>
                </a:solidFill>
              </a:rPr>
              <a:t> </a:t>
            </a:r>
            <a:r>
              <a:rPr lang="en-US" sz="3200" dirty="0" err="1">
                <a:solidFill>
                  <a:srgbClr val="002060"/>
                </a:solidFill>
              </a:rPr>
              <a:t>est</a:t>
            </a:r>
            <a:r>
              <a:rPr sz="3200" dirty="0">
                <a:solidFill>
                  <a:srgbClr val="002060"/>
                </a:solidFill>
              </a:rPr>
              <a:t> la base de la </a:t>
            </a:r>
            <a:r>
              <a:rPr sz="3200" dirty="0" err="1">
                <a:solidFill>
                  <a:srgbClr val="002060"/>
                </a:solidFill>
              </a:rPr>
              <a:t>gestion</a:t>
            </a:r>
            <a:r>
              <a:rPr sz="3200" dirty="0">
                <a:solidFill>
                  <a:srgbClr val="002060"/>
                </a:solidFill>
              </a:rPr>
              <a:t> des cas de </a:t>
            </a:r>
            <a:r>
              <a:rPr sz="3200" dirty="0" err="1">
                <a:solidFill>
                  <a:srgbClr val="002060"/>
                </a:solidFill>
              </a:rPr>
              <a:t>l'épidémie</a:t>
            </a:r>
            <a:r>
              <a:rPr lang="fr-FR" sz="3200" dirty="0">
                <a:solidFill>
                  <a:srgbClr val="002060"/>
                </a:solidFill>
              </a:rPr>
              <a:t>.</a:t>
            </a:r>
            <a:endParaRPr sz="3200" dirty="0">
              <a:solidFill>
                <a:srgbClr val="002060"/>
              </a:solidFill>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1" animBg="1"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 name="Shape 144"/>
          <p:cNvSpPr>
            <a:spLocks noGrp="1"/>
          </p:cNvSpPr>
          <p:nvPr>
            <p:ph type="title"/>
          </p:nvPr>
        </p:nvSpPr>
        <p:spPr>
          <a:prstGeom prst="rect">
            <a:avLst/>
          </a:prstGeom>
        </p:spPr>
        <p:txBody>
          <a:bodyPr/>
          <a:lstStyle/>
          <a:p>
            <a:pPr lvl="0" algn="l" defTabSz="905255">
              <a:defRPr sz="1800">
                <a:solidFill>
                  <a:srgbClr val="000000"/>
                </a:solidFill>
              </a:defRPr>
            </a:pPr>
            <a:r>
              <a:rPr sz="3600" b="1" dirty="0">
                <a:solidFill>
                  <a:srgbClr val="002060"/>
                </a:solidFill>
              </a:rPr>
              <a:t>Prévention et </a:t>
            </a:r>
            <a:r>
              <a:rPr lang="fr-FR" sz="3600" b="1" dirty="0">
                <a:solidFill>
                  <a:srgbClr val="002060"/>
                </a:solidFill>
                <a:latin typeface="Arial"/>
                <a:ea typeface="Arial"/>
                <a:cs typeface="Arial"/>
                <a:sym typeface="Arial"/>
              </a:rPr>
              <a:t>contrôle </a:t>
            </a:r>
            <a:r>
              <a:rPr lang="en-US" sz="3600" b="1" dirty="0">
                <a:solidFill>
                  <a:srgbClr val="002060"/>
                </a:solidFill>
              </a:rPr>
              <a:t>de </a:t>
            </a:r>
            <a:r>
              <a:rPr sz="3600" b="1" dirty="0" err="1">
                <a:solidFill>
                  <a:srgbClr val="002060"/>
                </a:solidFill>
              </a:rPr>
              <a:t>l'infection</a:t>
            </a:r>
            <a:r>
              <a:rPr sz="3600" b="1" dirty="0">
                <a:solidFill>
                  <a:srgbClr val="002060"/>
                </a:solidFill>
              </a:rPr>
              <a:t>, notamment d'Ebola</a:t>
            </a:r>
          </a:p>
        </p:txBody>
      </p:sp>
      <p:graphicFrame>
        <p:nvGraphicFramePr>
          <p:cNvPr id="149" name="Table 149"/>
          <p:cNvGraphicFramePr/>
          <p:nvPr>
            <p:extLst>
              <p:ext uri="{D42A27DB-BD31-4B8C-83A1-F6EECF244321}">
                <p14:modId xmlns:p14="http://schemas.microsoft.com/office/powerpoint/2010/main" val="2213773947"/>
              </p:ext>
            </p:extLst>
          </p:nvPr>
        </p:nvGraphicFramePr>
        <p:xfrm>
          <a:off x="-1016" y="1628800"/>
          <a:ext cx="9145016" cy="4376372"/>
        </p:xfrm>
        <a:graphic>
          <a:graphicData uri="http://schemas.openxmlformats.org/drawingml/2006/table">
            <a:tbl>
              <a:tblPr bandRow="1">
                <a:tableStyleId>{4C3C2611-4C71-4FC5-86AE-919BDF0F9419}</a:tableStyleId>
              </a:tblPr>
              <a:tblGrid>
                <a:gridCol w="1241291">
                  <a:extLst>
                    <a:ext uri="{9D8B030D-6E8A-4147-A177-3AD203B41FA5}">
                      <a16:colId xmlns:a16="http://schemas.microsoft.com/office/drawing/2014/main" val="20000"/>
                    </a:ext>
                  </a:extLst>
                </a:gridCol>
                <a:gridCol w="7903725">
                  <a:extLst>
                    <a:ext uri="{9D8B030D-6E8A-4147-A177-3AD203B41FA5}">
                      <a16:colId xmlns:a16="http://schemas.microsoft.com/office/drawing/2014/main" val="20001"/>
                    </a:ext>
                  </a:extLst>
                </a:gridCol>
              </a:tblGrid>
              <a:tr h="592234">
                <a:tc>
                  <a:txBody>
                    <a:bodyPr/>
                    <a:lstStyle/>
                    <a:p>
                      <a:pPr lvl="0" algn="ctr">
                        <a:defRPr sz="1800" b="0" i="0"/>
                      </a:pPr>
                      <a:r>
                        <a:rPr sz="2800" b="1" i="1" dirty="0">
                          <a:solidFill>
                            <a:srgbClr val="002060"/>
                          </a:solidFill>
                          <a:sym typeface="Helvetica"/>
                        </a:rPr>
                        <a:t>1</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FF2600"/>
                          </a:solidFill>
                          <a:latin typeface="Arial" panose="020B0604020202020204" pitchFamily="34" charset="0"/>
                          <a:cs typeface="Arial" panose="020B0604020202020204" pitchFamily="34" charset="0"/>
                          <a:sym typeface="Helvetica"/>
                        </a:rPr>
                        <a:t>Vue d'ensemble de la </a:t>
                      </a:r>
                      <a:r>
                        <a:rPr lang="it-IT" sz="2400" b="1" i="1" dirty="0">
                          <a:solidFill>
                            <a:srgbClr val="FF2600"/>
                          </a:solidFill>
                          <a:latin typeface="Arial" panose="020B0604020202020204" pitchFamily="34" charset="0"/>
                          <a:cs typeface="Arial" panose="020B0604020202020204" pitchFamily="34" charset="0"/>
                          <a:sym typeface="Helvetica"/>
                        </a:rPr>
                        <a:t>PCI</a:t>
                      </a:r>
                      <a:endParaRPr sz="2400" b="1" i="1" dirty="0">
                        <a:solidFill>
                          <a:srgbClr val="FF2600"/>
                        </a:solidFill>
                        <a:latin typeface="Arial" panose="020B0604020202020204" pitchFamily="34" charset="0"/>
                        <a:cs typeface="Arial" panose="020B0604020202020204" pitchFamily="34" charset="0"/>
                        <a:sym typeface="Helvetica"/>
                      </a:endParaRP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592234">
                <a:tc>
                  <a:txBody>
                    <a:bodyPr/>
                    <a:lstStyle/>
                    <a:p>
                      <a:pPr lvl="0" algn="ctr">
                        <a:defRPr sz="1800" b="0" i="0"/>
                      </a:pPr>
                      <a:r>
                        <a:rPr sz="2800" b="1" i="1" dirty="0">
                          <a:solidFill>
                            <a:srgbClr val="002060"/>
                          </a:solidFill>
                          <a:sym typeface="Helvetica"/>
                        </a:rPr>
                        <a:t>2</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FF2600"/>
                          </a:solidFill>
                          <a:latin typeface="Arial" panose="020B0604020202020204" pitchFamily="34" charset="0"/>
                          <a:cs typeface="Arial" panose="020B0604020202020204" pitchFamily="34" charset="0"/>
                          <a:sym typeface="Helvetica"/>
                        </a:rPr>
                        <a:t>Hygiène des mains</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1"/>
                  </a:ext>
                </a:extLst>
              </a:tr>
              <a:tr h="592234">
                <a:tc>
                  <a:txBody>
                    <a:bodyPr/>
                    <a:lstStyle/>
                    <a:p>
                      <a:pPr lvl="0" algn="ctr">
                        <a:defRPr sz="1800" b="0" i="0"/>
                      </a:pPr>
                      <a:r>
                        <a:rPr sz="2800" b="1" i="1" dirty="0">
                          <a:solidFill>
                            <a:srgbClr val="002060"/>
                          </a:solidFill>
                          <a:sym typeface="Helvetica"/>
                        </a:rPr>
                        <a:t>3</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FF2600"/>
                          </a:solidFill>
                          <a:latin typeface="Arial" panose="020B0604020202020204" pitchFamily="34" charset="0"/>
                          <a:cs typeface="Arial" panose="020B0604020202020204" pitchFamily="34" charset="0"/>
                          <a:sym typeface="Helvetica"/>
                        </a:rPr>
                        <a:t>Précautions standard et reposant sur la transmission</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592234">
                <a:tc>
                  <a:txBody>
                    <a:bodyPr/>
                    <a:lstStyle/>
                    <a:p>
                      <a:pPr lvl="0" algn="ctr">
                        <a:defRPr sz="1800" b="0" i="0"/>
                      </a:pPr>
                      <a:r>
                        <a:rPr sz="2800" b="1" i="1" dirty="0">
                          <a:solidFill>
                            <a:srgbClr val="002060"/>
                          </a:solidFill>
                          <a:sym typeface="Helvetica"/>
                        </a:rPr>
                        <a:t>4</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002060"/>
                          </a:solidFill>
                          <a:latin typeface="Arial" panose="020B0604020202020204" pitchFamily="34" charset="0"/>
                          <a:cs typeface="Arial" panose="020B0604020202020204" pitchFamily="34" charset="0"/>
                          <a:sym typeface="Helvetica"/>
                        </a:rPr>
                        <a:t>Décontamination (environnement, linge, matériel)</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592234">
                <a:tc>
                  <a:txBody>
                    <a:bodyPr/>
                    <a:lstStyle/>
                    <a:p>
                      <a:pPr lvl="0" algn="ctr">
                        <a:defRPr sz="1800" b="0" i="0"/>
                      </a:pPr>
                      <a:r>
                        <a:rPr sz="2800" b="1" i="1" dirty="0">
                          <a:solidFill>
                            <a:srgbClr val="002060"/>
                          </a:solidFill>
                          <a:sym typeface="Helvetica"/>
                        </a:rPr>
                        <a:t>5</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002060"/>
                          </a:solidFill>
                          <a:latin typeface="Arial" panose="020B0604020202020204" pitchFamily="34" charset="0"/>
                          <a:cs typeface="Arial" panose="020B0604020202020204" pitchFamily="34" charset="0"/>
                          <a:sym typeface="Helvetica"/>
                        </a:rPr>
                        <a:t>Gestion des déchets</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r h="592234">
                <a:tc>
                  <a:txBody>
                    <a:bodyPr/>
                    <a:lstStyle/>
                    <a:p>
                      <a:pPr lvl="0" algn="ctr">
                        <a:defRPr sz="1800" b="0" i="0"/>
                      </a:pPr>
                      <a:r>
                        <a:rPr sz="2800" b="1" i="1" dirty="0">
                          <a:solidFill>
                            <a:srgbClr val="002060"/>
                          </a:solidFill>
                          <a:sym typeface="Helvetica"/>
                        </a:rPr>
                        <a:t>6</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sz="2400" b="1" i="1" dirty="0">
                          <a:solidFill>
                            <a:srgbClr val="002060"/>
                          </a:solidFill>
                          <a:latin typeface="Arial" panose="020B0604020202020204" pitchFamily="34" charset="0"/>
                          <a:cs typeface="Arial" panose="020B0604020202020204" pitchFamily="34" charset="0"/>
                          <a:sym typeface="Helvetica"/>
                        </a:rPr>
                        <a:t>Sécurité des objets pointus et tranchants</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5"/>
                  </a:ext>
                </a:extLst>
              </a:tr>
              <a:tr h="592234">
                <a:tc>
                  <a:txBody>
                    <a:bodyPr/>
                    <a:lstStyle/>
                    <a:p>
                      <a:pPr lvl="0" algn="ctr">
                        <a:defRPr sz="1800" b="0" i="0"/>
                      </a:pPr>
                      <a:r>
                        <a:rPr sz="2800" b="1" i="1" dirty="0">
                          <a:solidFill>
                            <a:srgbClr val="002060"/>
                          </a:solidFill>
                          <a:sym typeface="Helvetica"/>
                        </a:rPr>
                        <a:t>7</a:t>
                      </a:r>
                    </a:p>
                  </a:txBody>
                  <a:tcPr marL="45724" marR="45724" marT="45724" marB="45724" horzOverflow="overflow">
                    <a:lnL w="12700">
                      <a:miter lim="400000"/>
                    </a:lnL>
                    <a:lnR w="12700">
                      <a:miter lim="400000"/>
                    </a:lnR>
                    <a:lnT w="12700">
                      <a:miter lim="400000"/>
                    </a:lnT>
                    <a:lnB w="12700">
                      <a:miter lim="400000"/>
                    </a:lnB>
                    <a:noFill/>
                  </a:tcPr>
                </a:tc>
                <a:tc>
                  <a:txBody>
                    <a:bodyPr/>
                    <a:lstStyle/>
                    <a:p>
                      <a:pPr lvl="0" algn="l">
                        <a:defRPr sz="1800" b="0" i="0"/>
                      </a:pPr>
                      <a:r>
                        <a:rPr lang="it-IT" sz="2400" b="1" i="1" dirty="0">
                          <a:solidFill>
                            <a:srgbClr val="002060"/>
                          </a:solidFill>
                          <a:latin typeface="Arial" panose="020B0604020202020204" pitchFamily="34" charset="0"/>
                          <a:cs typeface="Arial" panose="020B0604020202020204" pitchFamily="34" charset="0"/>
                          <a:sym typeface="Helvetica"/>
                        </a:rPr>
                        <a:t>PCI </a:t>
                      </a:r>
                      <a:r>
                        <a:rPr sz="2400" b="1" i="1" dirty="0">
                          <a:solidFill>
                            <a:srgbClr val="002060"/>
                          </a:solidFill>
                          <a:latin typeface="Arial" panose="020B0604020202020204" pitchFamily="34" charset="0"/>
                          <a:cs typeface="Arial" panose="020B0604020202020204" pitchFamily="34" charset="0"/>
                          <a:sym typeface="Helvetica"/>
                        </a:rPr>
                        <a:t>et précautions reposant sur la transmission d'Ebola</a:t>
                      </a:r>
                    </a:p>
                  </a:txBody>
                  <a:tcPr marL="45724" marR="45724" marT="45724" marB="45724"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0" y="-99392"/>
            <a:ext cx="9144000" cy="1143000"/>
          </a:xfrm>
          <a:prstGeom prst="rect">
            <a:avLst/>
          </a:prstGeom>
        </p:spPr>
        <p:txBody>
          <a:bodyPr>
            <a:normAutofit/>
          </a:bodyPr>
          <a:lstStyle>
            <a:lvl1pPr algn="l" defTabSz="832103">
              <a:defRPr sz="3600" b="1"/>
            </a:lvl1pPr>
          </a:lstStyle>
          <a:p>
            <a:pPr lvl="0" algn="ctr">
              <a:defRPr sz="1800" b="0">
                <a:solidFill>
                  <a:srgbClr val="000000"/>
                </a:solidFill>
              </a:defRPr>
            </a:pPr>
            <a:r>
              <a:rPr sz="2600" b="1" dirty="0">
                <a:solidFill>
                  <a:srgbClr val="002060"/>
                </a:solidFill>
                <a:latin typeface="Arial" panose="020B0604020202020204" pitchFamily="34" charset="0"/>
                <a:cs typeface="Arial" panose="020B0604020202020204" pitchFamily="34" charset="0"/>
              </a:rPr>
              <a:t>Objectifs de la prévention et </a:t>
            </a:r>
            <a:r>
              <a:rPr lang="fr-FR" sz="2800" dirty="0">
                <a:solidFill>
                  <a:srgbClr val="002060"/>
                </a:solidFill>
                <a:latin typeface="Arial"/>
                <a:ea typeface="Arial"/>
                <a:cs typeface="Arial"/>
                <a:sym typeface="Arial"/>
              </a:rPr>
              <a:t>contrôle</a:t>
            </a:r>
            <a:r>
              <a:rPr lang="en-US" sz="2600" dirty="0">
                <a:solidFill>
                  <a:srgbClr val="002060"/>
                </a:solidFill>
              </a:rPr>
              <a:t> de</a:t>
            </a:r>
            <a:r>
              <a:rPr sz="2600" dirty="0">
                <a:solidFill>
                  <a:srgbClr val="002060"/>
                </a:solidFill>
              </a:rPr>
              <a:t> </a:t>
            </a:r>
            <a:r>
              <a:rPr sz="2600" b="1" dirty="0">
                <a:solidFill>
                  <a:srgbClr val="002060"/>
                </a:solidFill>
                <a:latin typeface="Arial" panose="020B0604020202020204" pitchFamily="34" charset="0"/>
                <a:cs typeface="Arial" panose="020B0604020202020204" pitchFamily="34" charset="0"/>
              </a:rPr>
              <a:t>l'infection </a:t>
            </a:r>
          </a:p>
        </p:txBody>
      </p:sp>
      <p:grpSp>
        <p:nvGrpSpPr>
          <p:cNvPr id="161" name="Group 161"/>
          <p:cNvGrpSpPr/>
          <p:nvPr/>
        </p:nvGrpSpPr>
        <p:grpSpPr>
          <a:xfrm>
            <a:off x="611560" y="1066797"/>
            <a:ext cx="7914456" cy="4876806"/>
            <a:chOff x="0" y="-1"/>
            <a:chExt cx="7914456" cy="4876804"/>
          </a:xfrm>
        </p:grpSpPr>
        <p:sp>
          <p:nvSpPr>
            <p:cNvPr id="152" name="Shape 152"/>
            <p:cNvSpPr/>
            <p:nvPr/>
          </p:nvSpPr>
          <p:spPr>
            <a:xfrm>
              <a:off x="0" y="-1"/>
              <a:ext cx="7772400" cy="1521970"/>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3" name="Shape 153"/>
            <p:cNvSpPr/>
            <p:nvPr/>
          </p:nvSpPr>
          <p:spPr>
            <a:xfrm>
              <a:off x="76097" y="76097"/>
              <a:ext cx="1520448" cy="1369774"/>
            </a:xfrm>
            <a:prstGeom prst="roundRect">
              <a:avLst>
                <a:gd name="adj" fmla="val 7500"/>
              </a:avLst>
            </a:prstGeom>
            <a:blipFill rotWithShape="1">
              <a:blip r:embed="rId2"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4" name="Shape 154"/>
            <p:cNvSpPr/>
            <p:nvPr/>
          </p:nvSpPr>
          <p:spPr>
            <a:xfrm>
              <a:off x="1738600" y="-1"/>
              <a:ext cx="6175856"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200" dirty="0"/>
                <a:t>Vous protéger </a:t>
              </a:r>
            </a:p>
          </p:txBody>
        </p:sp>
        <p:sp>
          <p:nvSpPr>
            <p:cNvPr id="155" name="Shape 155"/>
            <p:cNvSpPr/>
            <p:nvPr/>
          </p:nvSpPr>
          <p:spPr>
            <a:xfrm>
              <a:off x="0" y="1677415"/>
              <a:ext cx="7772400" cy="1521971"/>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6" name="Shape 156"/>
            <p:cNvSpPr/>
            <p:nvPr/>
          </p:nvSpPr>
          <p:spPr>
            <a:xfrm>
              <a:off x="76097" y="1753514"/>
              <a:ext cx="1520448" cy="1369774"/>
            </a:xfrm>
            <a:prstGeom prst="roundRect">
              <a:avLst>
                <a:gd name="adj" fmla="val 7500"/>
              </a:avLst>
            </a:prstGeom>
            <a:blipFill rotWithShape="1">
              <a:blip r:embed="rId3"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7" name="Shape 157"/>
            <p:cNvSpPr/>
            <p:nvPr/>
          </p:nvSpPr>
          <p:spPr>
            <a:xfrm>
              <a:off x="1738600" y="1677415"/>
              <a:ext cx="6175856"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200" dirty="0"/>
                <a:t>Protéger votre communauté</a:t>
              </a:r>
            </a:p>
          </p:txBody>
        </p:sp>
        <p:sp>
          <p:nvSpPr>
            <p:cNvPr id="158" name="Shape 158"/>
            <p:cNvSpPr/>
            <p:nvPr/>
          </p:nvSpPr>
          <p:spPr>
            <a:xfrm>
              <a:off x="0" y="3354832"/>
              <a:ext cx="7772400" cy="1521971"/>
            </a:xfrm>
            <a:prstGeom prst="roundRect">
              <a:avLst>
                <a:gd name="adj" fmla="val 7500"/>
              </a:avLst>
            </a:prstGeom>
            <a:solidFill>
              <a:srgbClr val="FFFFFF"/>
            </a:solid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59" name="Shape 159"/>
            <p:cNvSpPr/>
            <p:nvPr/>
          </p:nvSpPr>
          <p:spPr>
            <a:xfrm>
              <a:off x="76097" y="3430931"/>
              <a:ext cx="1520448" cy="1369774"/>
            </a:xfrm>
            <a:prstGeom prst="roundRect">
              <a:avLst>
                <a:gd name="adj" fmla="val 7500"/>
              </a:avLst>
            </a:prstGeom>
            <a:blipFill rotWithShape="1">
              <a:blip r:embed="rId4" cstate="print"/>
              <a:srcRect/>
              <a:stretch>
                <a:fillRect/>
              </a:stretch>
            </a:blipFill>
            <a:ln w="38100" cap="flat">
              <a:solidFill>
                <a:srgbClr val="000000"/>
              </a:solidFill>
              <a:prstDash val="solid"/>
              <a:bevel/>
            </a:ln>
            <a:effectLst>
              <a:outerShdw blurRad="38100" dist="20000" dir="5400000" rotWithShape="0">
                <a:srgbClr val="000000">
                  <a:alpha val="38000"/>
                </a:srgbClr>
              </a:outerShdw>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160" name="Shape 160"/>
            <p:cNvSpPr/>
            <p:nvPr/>
          </p:nvSpPr>
          <p:spPr>
            <a:xfrm>
              <a:off x="1738600" y="3354832"/>
              <a:ext cx="6175856"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3600">
                  <a:latin typeface="Calibri"/>
                  <a:ea typeface="Calibri"/>
                  <a:cs typeface="Calibri"/>
                  <a:sym typeface="Calibri"/>
                </a:defRPr>
              </a:lvl1pPr>
            </a:lstStyle>
            <a:p>
              <a:pPr lvl="0">
                <a:defRPr sz="1800"/>
              </a:pPr>
              <a:r>
                <a:rPr sz="3200" dirty="0"/>
                <a:t>Protéger vos patients</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1" y="53752"/>
            <a:ext cx="8696324" cy="1143000"/>
          </a:xfrm>
        </p:spPr>
        <p:txBody>
          <a:bodyPr>
            <a:normAutofit/>
          </a:bodyPr>
          <a:lstStyle/>
          <a:p>
            <a:pPr>
              <a:defRPr/>
            </a:pPr>
            <a:r>
              <a:rPr lang="en-GB" sz="4000" b="1" dirty="0" err="1">
                <a:solidFill>
                  <a:srgbClr val="002060"/>
                </a:solidFill>
              </a:rPr>
              <a:t>Qu’est-ce</a:t>
            </a:r>
            <a:r>
              <a:rPr lang="en-GB" sz="4000" b="1" dirty="0">
                <a:solidFill>
                  <a:srgbClr val="002060"/>
                </a:solidFill>
              </a:rPr>
              <a:t> </a:t>
            </a:r>
            <a:r>
              <a:rPr lang="en-GB" sz="4000" b="1" dirty="0" err="1">
                <a:solidFill>
                  <a:srgbClr val="002060"/>
                </a:solidFill>
              </a:rPr>
              <a:t>que</a:t>
            </a:r>
            <a:r>
              <a:rPr lang="en-GB" sz="4000" b="1" dirty="0">
                <a:solidFill>
                  <a:srgbClr val="002060"/>
                </a:solidFill>
              </a:rPr>
              <a:t> </a:t>
            </a:r>
            <a:r>
              <a:rPr lang="en-GB" sz="4000" b="1" dirty="0" err="1">
                <a:solidFill>
                  <a:srgbClr val="002060"/>
                </a:solidFill>
              </a:rPr>
              <a:t>laPCI</a:t>
            </a:r>
            <a:r>
              <a:rPr lang="en-GB" sz="4000" b="1" dirty="0">
                <a:solidFill>
                  <a:srgbClr val="002060"/>
                </a:solidFill>
              </a:rPr>
              <a:t>? </a:t>
            </a:r>
            <a:endParaRPr lang="en-US" sz="4000" b="1" dirty="0">
              <a:solidFill>
                <a:srgbClr val="002060"/>
              </a:solidFill>
            </a:endParaRPr>
          </a:p>
        </p:txBody>
      </p:sp>
      <p:sp>
        <p:nvSpPr>
          <p:cNvPr id="4099" name="Rectangle 3"/>
          <p:cNvSpPr>
            <a:spLocks noGrp="1" noChangeArrowheads="1"/>
          </p:cNvSpPr>
          <p:nvPr>
            <p:ph idx="1"/>
          </p:nvPr>
        </p:nvSpPr>
        <p:spPr>
          <a:xfrm>
            <a:off x="179512" y="1525514"/>
            <a:ext cx="8821613" cy="4783806"/>
          </a:xfrm>
        </p:spPr>
        <p:txBody>
          <a:bodyPr>
            <a:noAutofit/>
          </a:bodyPr>
          <a:lstStyle/>
          <a:p>
            <a:pPr marL="0" indent="0">
              <a:buNone/>
              <a:defRPr/>
            </a:pPr>
            <a:r>
              <a:rPr lang="en-GB" sz="2400" b="1" i="1" dirty="0">
                <a:solidFill>
                  <a:srgbClr val="002060"/>
                </a:solidFill>
              </a:rPr>
              <a:t>“La PCI </a:t>
            </a:r>
            <a:r>
              <a:rPr lang="en-GB" sz="2400" b="1" i="1" dirty="0" err="1">
                <a:solidFill>
                  <a:srgbClr val="002060"/>
                </a:solidFill>
              </a:rPr>
              <a:t>est</a:t>
            </a:r>
            <a:r>
              <a:rPr lang="en-GB" sz="2400" b="1" i="1" dirty="0">
                <a:solidFill>
                  <a:srgbClr val="002060"/>
                </a:solidFill>
              </a:rPr>
              <a:t> la </a:t>
            </a:r>
            <a:r>
              <a:rPr lang="en-GB" sz="2400" b="1" i="1" dirty="0" err="1">
                <a:solidFill>
                  <a:srgbClr val="002060"/>
                </a:solidFill>
              </a:rPr>
              <a:t>définition</a:t>
            </a:r>
            <a:r>
              <a:rPr lang="en-GB" sz="2400" b="1" i="1" dirty="0">
                <a:solidFill>
                  <a:srgbClr val="002060"/>
                </a:solidFill>
              </a:rPr>
              <a:t> et la </a:t>
            </a:r>
            <a:r>
              <a:rPr lang="en-GB" sz="2400" b="1" i="1" dirty="0" err="1">
                <a:solidFill>
                  <a:srgbClr val="002060"/>
                </a:solidFill>
              </a:rPr>
              <a:t>mise</a:t>
            </a:r>
            <a:r>
              <a:rPr lang="en-GB" sz="2400" b="1" i="1" dirty="0">
                <a:solidFill>
                  <a:srgbClr val="002060"/>
                </a:solidFill>
              </a:rPr>
              <a:t> en oeuvre de </a:t>
            </a:r>
            <a:r>
              <a:rPr lang="en-GB" sz="2400" b="1" i="1" dirty="0" err="1">
                <a:solidFill>
                  <a:srgbClr val="002060"/>
                </a:solidFill>
              </a:rPr>
              <a:t>politiques</a:t>
            </a:r>
            <a:r>
              <a:rPr lang="en-GB" sz="2400" b="1" i="1" dirty="0">
                <a:solidFill>
                  <a:srgbClr val="002060"/>
                </a:solidFill>
              </a:rPr>
              <a:t> et </a:t>
            </a:r>
            <a:r>
              <a:rPr lang="en-GB" sz="2400" b="1" i="1" dirty="0" err="1">
                <a:solidFill>
                  <a:srgbClr val="002060"/>
                </a:solidFill>
              </a:rPr>
              <a:t>procédures</a:t>
            </a:r>
            <a:r>
              <a:rPr lang="en-GB" sz="2400" b="1" i="1" dirty="0">
                <a:solidFill>
                  <a:srgbClr val="002060"/>
                </a:solidFill>
              </a:rPr>
              <a:t>…</a:t>
            </a:r>
          </a:p>
          <a:p>
            <a:pPr marL="0" indent="0">
              <a:buNone/>
              <a:defRPr/>
            </a:pPr>
            <a:r>
              <a:rPr lang="fr-FR" sz="2400" b="1" i="1" dirty="0">
                <a:solidFill>
                  <a:srgbClr val="002060"/>
                </a:solidFill>
              </a:rPr>
              <a:t>…et l'éducation et la surveillance du personnel au respect des procédures, ...</a:t>
            </a:r>
          </a:p>
          <a:p>
            <a:pPr marL="0" indent="0">
              <a:buNone/>
              <a:defRPr/>
            </a:pPr>
            <a:r>
              <a:rPr lang="fr-FR" sz="2400" b="1" i="1" dirty="0">
                <a:solidFill>
                  <a:srgbClr val="002060"/>
                </a:solidFill>
              </a:rPr>
              <a:t>…pour réduire l'infection chez les patients, le personnel et les visiteurs. "</a:t>
            </a:r>
            <a:br>
              <a:rPr lang="fr-FR" sz="2400" b="1" i="1" dirty="0">
                <a:solidFill>
                  <a:srgbClr val="002060"/>
                </a:solidFill>
              </a:rPr>
            </a:br>
            <a:r>
              <a:rPr lang="fr-FR" sz="2400" b="1" i="1" dirty="0">
                <a:solidFill>
                  <a:srgbClr val="002060"/>
                </a:solidFill>
              </a:rPr>
              <a:t>L’audit des infections acquises dans les établissements de santé fait partie intégrante du processus de PCI ".</a:t>
            </a:r>
          </a:p>
          <a:p>
            <a:pPr marL="0" indent="0">
              <a:buNone/>
              <a:defRPr/>
            </a:pPr>
            <a:endParaRPr lang="fr-FR" sz="2400" b="1" dirty="0">
              <a:solidFill>
                <a:srgbClr val="C00000"/>
              </a:solidFill>
            </a:endParaRPr>
          </a:p>
          <a:p>
            <a:pPr marL="0" lvl="0" indent="0" algn="r">
              <a:buNone/>
              <a:defRPr/>
            </a:pPr>
            <a:r>
              <a:rPr lang="en-GB" sz="1800" dirty="0">
                <a:solidFill>
                  <a:srgbClr val="002060"/>
                </a:solidFill>
                <a:latin typeface="Calibri"/>
                <a:ea typeface="Calibri"/>
                <a:cs typeface="Calibri"/>
                <a:sym typeface="Calibri"/>
              </a:rPr>
              <a:t>Participants on ICAN-CDC IPC course, Freetown Sierra Leone, Feb 2015  </a:t>
            </a:r>
            <a:r>
              <a:rPr lang="en-GB" sz="1800" dirty="0">
                <a:solidFill>
                  <a:srgbClr val="FFFFFF"/>
                </a:solidFill>
                <a:latin typeface="Calibri"/>
                <a:ea typeface="Calibri"/>
                <a:cs typeface="Calibri"/>
                <a:sym typeface="Calibri"/>
              </a:rPr>
              <a:t>. </a:t>
            </a:r>
          </a:p>
          <a:p>
            <a:pPr marL="0" indent="0">
              <a:buNone/>
              <a:defRPr/>
            </a:pPr>
            <a:endParaRPr lang="en-US" sz="2400" b="1" dirty="0">
              <a:solidFill>
                <a:srgbClr val="C00000"/>
              </a:solidFill>
            </a:endParaRPr>
          </a:p>
        </p:txBody>
      </p:sp>
    </p:spTree>
    <p:extLst>
      <p:ext uri="{BB962C8B-B14F-4D97-AF65-F5344CB8AC3E}">
        <p14:creationId xmlns:p14="http://schemas.microsoft.com/office/powerpoint/2010/main" val="67056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fill="hold"/>
                                        <p:tgtEl>
                                          <p:spTgt spid="40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99">
                                            <p:txEl>
                                              <p:pRg st="4" end="4"/>
                                            </p:txEl>
                                          </p:spTgt>
                                        </p:tgtEl>
                                        <p:attrNameLst>
                                          <p:attrName>style.visibility</p:attrName>
                                        </p:attrNameLst>
                                      </p:cBhvr>
                                      <p:to>
                                        <p:strVal val="visible"/>
                                      </p:to>
                                    </p:set>
                                    <p:anim calcmode="lin" valueType="num">
                                      <p:cBhvr additive="base">
                                        <p:cTn id="25" dur="500" fill="hold"/>
                                        <p:tgtEl>
                                          <p:spTgt spid="40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p:nvPr/>
        </p:nvSpPr>
        <p:spPr>
          <a:xfrm>
            <a:off x="251520" y="67851"/>
            <a:ext cx="8640960" cy="98488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defRPr sz="4000" b="1">
                <a:solidFill>
                  <a:srgbClr val="F2F2F2"/>
                </a:solidFill>
                <a:latin typeface="Calibri"/>
                <a:ea typeface="Calibri"/>
                <a:cs typeface="Calibri"/>
                <a:sym typeface="Calibri"/>
              </a:defRPr>
            </a:lvl1pPr>
          </a:lstStyle>
          <a:p>
            <a:pPr lvl="0" algn="l">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Qui risque d'être infecté dans un établissement de santé ?</a:t>
            </a:r>
          </a:p>
        </p:txBody>
      </p:sp>
      <p:pic>
        <p:nvPicPr>
          <p:cNvPr id="176" name="image2.png"/>
          <p:cNvPicPr/>
          <p:nvPr/>
        </p:nvPicPr>
        <p:blipFill>
          <a:blip r:embed="rId2" cstate="print">
            <a:extLst/>
          </a:blip>
          <a:stretch>
            <a:fillRect/>
          </a:stretch>
        </p:blipFill>
        <p:spPr>
          <a:xfrm>
            <a:off x="1731427" y="2771831"/>
            <a:ext cx="809627" cy="1352551"/>
          </a:xfrm>
          <a:prstGeom prst="rect">
            <a:avLst/>
          </a:prstGeom>
          <a:ln w="12700">
            <a:miter lim="400000"/>
          </a:ln>
        </p:spPr>
      </p:pic>
      <p:grpSp>
        <p:nvGrpSpPr>
          <p:cNvPr id="205" name="Group 205"/>
          <p:cNvGrpSpPr/>
          <p:nvPr/>
        </p:nvGrpSpPr>
        <p:grpSpPr>
          <a:xfrm>
            <a:off x="2771800" y="1199521"/>
            <a:ext cx="6264696" cy="4749759"/>
            <a:chOff x="0" y="-1"/>
            <a:chExt cx="6695470" cy="5178384"/>
          </a:xfrm>
        </p:grpSpPr>
        <p:sp>
          <p:nvSpPr>
            <p:cNvPr id="177" name="Shape 177"/>
            <p:cNvSpPr/>
            <p:nvPr/>
          </p:nvSpPr>
          <p:spPr>
            <a:xfrm flipV="1">
              <a:off x="2524451" y="1614168"/>
              <a:ext cx="1177093" cy="159583"/>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78" name="Shape 178"/>
            <p:cNvSpPr/>
            <p:nvPr/>
          </p:nvSpPr>
          <p:spPr>
            <a:xfrm>
              <a:off x="2903331" y="3704847"/>
              <a:ext cx="746733" cy="331339"/>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79" name="Shape 179"/>
            <p:cNvSpPr/>
            <p:nvPr/>
          </p:nvSpPr>
          <p:spPr>
            <a:xfrm flipV="1">
              <a:off x="2452067" y="2367053"/>
              <a:ext cx="1249477" cy="483519"/>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0" name="Shape 180"/>
            <p:cNvSpPr/>
            <p:nvPr/>
          </p:nvSpPr>
          <p:spPr>
            <a:xfrm>
              <a:off x="2903331" y="4635551"/>
              <a:ext cx="832804" cy="19318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1" name="Shape 181"/>
            <p:cNvSpPr/>
            <p:nvPr/>
          </p:nvSpPr>
          <p:spPr>
            <a:xfrm flipV="1">
              <a:off x="2867025" y="519113"/>
              <a:ext cx="783039" cy="3"/>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2" name="Shape 182"/>
            <p:cNvSpPr/>
            <p:nvPr/>
          </p:nvSpPr>
          <p:spPr>
            <a:xfrm flipV="1">
              <a:off x="2541962" y="947738"/>
              <a:ext cx="1108102" cy="666432"/>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grpSp>
          <p:nvGrpSpPr>
            <p:cNvPr id="204" name="Group 204"/>
            <p:cNvGrpSpPr/>
            <p:nvPr/>
          </p:nvGrpSpPr>
          <p:grpSpPr>
            <a:xfrm>
              <a:off x="0" y="-1"/>
              <a:ext cx="6695470" cy="5178384"/>
              <a:chOff x="0" y="-1"/>
              <a:chExt cx="6695469" cy="5178383"/>
            </a:xfrm>
          </p:grpSpPr>
          <p:pic>
            <p:nvPicPr>
              <p:cNvPr id="183" name="image3.png"/>
              <p:cNvPicPr/>
              <p:nvPr/>
            </p:nvPicPr>
            <p:blipFill>
              <a:blip r:embed="rId3" cstate="print">
                <a:extLst/>
              </a:blip>
              <a:stretch>
                <a:fillRect/>
              </a:stretch>
            </p:blipFill>
            <p:spPr>
              <a:xfrm>
                <a:off x="3741858" y="873910"/>
                <a:ext cx="657228" cy="1097957"/>
              </a:xfrm>
              <a:prstGeom prst="rect">
                <a:avLst/>
              </a:prstGeom>
              <a:ln w="12700" cap="flat">
                <a:noFill/>
                <a:miter lim="400000"/>
              </a:ln>
              <a:effectLst/>
            </p:spPr>
          </p:pic>
          <p:pic>
            <p:nvPicPr>
              <p:cNvPr id="184" name="image3.png"/>
              <p:cNvPicPr/>
              <p:nvPr/>
            </p:nvPicPr>
            <p:blipFill>
              <a:blip r:embed="rId3" cstate="print">
                <a:extLst/>
              </a:blip>
              <a:stretch>
                <a:fillRect/>
              </a:stretch>
            </p:blipFill>
            <p:spPr>
              <a:xfrm>
                <a:off x="3741858" y="2564599"/>
                <a:ext cx="657228" cy="1097957"/>
              </a:xfrm>
              <a:prstGeom prst="rect">
                <a:avLst/>
              </a:prstGeom>
              <a:ln w="12700" cap="flat">
                <a:noFill/>
                <a:miter lim="400000"/>
              </a:ln>
              <a:effectLst/>
            </p:spPr>
          </p:pic>
          <p:pic>
            <p:nvPicPr>
              <p:cNvPr id="185" name="image4.png"/>
              <p:cNvPicPr/>
              <p:nvPr/>
            </p:nvPicPr>
            <p:blipFill>
              <a:blip r:embed="rId4" cstate="print">
                <a:extLst/>
              </a:blip>
              <a:stretch>
                <a:fillRect/>
              </a:stretch>
            </p:blipFill>
            <p:spPr>
              <a:xfrm>
                <a:off x="3741858" y="3593272"/>
                <a:ext cx="809627" cy="885828"/>
              </a:xfrm>
              <a:prstGeom prst="rect">
                <a:avLst/>
              </a:prstGeom>
              <a:ln w="12700" cap="flat">
                <a:noFill/>
                <a:miter lim="400000"/>
              </a:ln>
              <a:effectLst/>
            </p:spPr>
          </p:pic>
          <p:pic>
            <p:nvPicPr>
              <p:cNvPr id="186" name="image4.png"/>
              <p:cNvPicPr/>
              <p:nvPr/>
            </p:nvPicPr>
            <p:blipFill>
              <a:blip r:embed="rId4" cstate="print">
                <a:extLst/>
              </a:blip>
              <a:stretch>
                <a:fillRect/>
              </a:stretch>
            </p:blipFill>
            <p:spPr>
              <a:xfrm>
                <a:off x="3741858" y="1831174"/>
                <a:ext cx="809627" cy="885827"/>
              </a:xfrm>
              <a:prstGeom prst="rect">
                <a:avLst/>
              </a:prstGeom>
              <a:ln w="12700" cap="flat">
                <a:noFill/>
                <a:miter lim="400000"/>
              </a:ln>
              <a:effectLst/>
            </p:spPr>
          </p:pic>
          <p:pic>
            <p:nvPicPr>
              <p:cNvPr id="187" name="image5.png"/>
              <p:cNvPicPr/>
              <p:nvPr/>
            </p:nvPicPr>
            <p:blipFill>
              <a:blip r:embed="rId5" cstate="print">
                <a:extLst/>
              </a:blip>
              <a:stretch>
                <a:fillRect/>
              </a:stretch>
            </p:blipFill>
            <p:spPr>
              <a:xfrm>
                <a:off x="3741858" y="-1"/>
                <a:ext cx="685802" cy="857253"/>
              </a:xfrm>
              <a:prstGeom prst="rect">
                <a:avLst/>
              </a:prstGeom>
              <a:ln w="12700" cap="flat">
                <a:noFill/>
                <a:miter lim="400000"/>
              </a:ln>
              <a:effectLst/>
            </p:spPr>
          </p:pic>
          <p:sp>
            <p:nvSpPr>
              <p:cNvPr id="188" name="Shape 188"/>
              <p:cNvSpPr/>
              <p:nvPr/>
            </p:nvSpPr>
            <p:spPr>
              <a:xfrm flipV="1">
                <a:off x="152401" y="1831174"/>
                <a:ext cx="1545174" cy="556131"/>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89" name="Shape 189"/>
              <p:cNvSpPr/>
              <p:nvPr/>
            </p:nvSpPr>
            <p:spPr>
              <a:xfrm>
                <a:off x="152401" y="2579894"/>
                <a:ext cx="1676401" cy="2"/>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0" name="Shape 190"/>
              <p:cNvSpPr/>
              <p:nvPr/>
            </p:nvSpPr>
            <p:spPr>
              <a:xfrm>
                <a:off x="164132" y="2796700"/>
                <a:ext cx="1703096" cy="90469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1" name="Shape 191"/>
              <p:cNvSpPr/>
              <p:nvPr/>
            </p:nvSpPr>
            <p:spPr>
              <a:xfrm>
                <a:off x="0" y="3062289"/>
                <a:ext cx="1867228" cy="1416810"/>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sp>
            <p:nvSpPr>
              <p:cNvPr id="192" name="Shape 192"/>
              <p:cNvSpPr/>
              <p:nvPr/>
            </p:nvSpPr>
            <p:spPr>
              <a:xfrm flipV="1">
                <a:off x="0" y="823857"/>
                <a:ext cx="1697575" cy="1278988"/>
              </a:xfrm>
              <a:prstGeom prst="line">
                <a:avLst/>
              </a:prstGeom>
              <a:noFill/>
              <a:ln w="38100" cap="flat">
                <a:solidFill>
                  <a:srgbClr val="FF0000"/>
                </a:solidFill>
                <a:prstDash val="solid"/>
                <a:bevel/>
                <a:tailEnd type="triangle" w="med" len="med"/>
              </a:ln>
              <a:effectLst/>
            </p:spPr>
            <p:txBody>
              <a:bodyPr wrap="square" lIns="0" tIns="0" rIns="0" bIns="0" numCol="1" anchor="t">
                <a:noAutofit/>
              </a:bodyPr>
              <a:lstStyle/>
              <a:p>
                <a:pPr lvl="0" defTabSz="457200">
                  <a:defRPr sz="1200"/>
                </a:pPr>
                <a:endParaRPr/>
              </a:p>
            </p:txBody>
          </p:sp>
          <p:pic>
            <p:nvPicPr>
              <p:cNvPr id="193" name="image6.png"/>
              <p:cNvPicPr/>
              <p:nvPr/>
            </p:nvPicPr>
            <p:blipFill>
              <a:blip r:embed="rId6" cstate="print">
                <a:extLst/>
              </a:blip>
              <a:stretch>
                <a:fillRect/>
              </a:stretch>
            </p:blipFill>
            <p:spPr>
              <a:xfrm>
                <a:off x="1867226" y="1032224"/>
                <a:ext cx="657227" cy="1209678"/>
              </a:xfrm>
              <a:prstGeom prst="rect">
                <a:avLst/>
              </a:prstGeom>
              <a:ln w="12700" cap="flat">
                <a:noFill/>
                <a:miter lim="400000"/>
              </a:ln>
              <a:effectLst/>
            </p:spPr>
          </p:pic>
          <p:pic>
            <p:nvPicPr>
              <p:cNvPr id="194" name="image7.png"/>
              <p:cNvPicPr/>
              <p:nvPr/>
            </p:nvPicPr>
            <p:blipFill>
              <a:blip r:embed="rId7" cstate="print">
                <a:extLst/>
              </a:blip>
              <a:stretch>
                <a:fillRect/>
              </a:stretch>
            </p:blipFill>
            <p:spPr>
              <a:xfrm>
                <a:off x="1867226" y="2214563"/>
                <a:ext cx="485777" cy="1152527"/>
              </a:xfrm>
              <a:prstGeom prst="rect">
                <a:avLst/>
              </a:prstGeom>
              <a:ln w="12700" cap="flat">
                <a:noFill/>
                <a:miter lim="400000"/>
              </a:ln>
              <a:effectLst/>
            </p:spPr>
          </p:pic>
          <p:pic>
            <p:nvPicPr>
              <p:cNvPr id="195" name="image8.png"/>
              <p:cNvPicPr/>
              <p:nvPr/>
            </p:nvPicPr>
            <p:blipFill>
              <a:blip r:embed="rId8" cstate="print">
                <a:extLst/>
              </a:blip>
              <a:stretch>
                <a:fillRect/>
              </a:stretch>
            </p:blipFill>
            <p:spPr>
              <a:xfrm>
                <a:off x="1867226" y="3351757"/>
                <a:ext cx="935962" cy="699282"/>
              </a:xfrm>
              <a:prstGeom prst="rect">
                <a:avLst/>
              </a:prstGeom>
              <a:ln w="12700" cap="flat">
                <a:noFill/>
                <a:miter lim="400000"/>
              </a:ln>
              <a:effectLst/>
            </p:spPr>
          </p:pic>
          <p:grpSp>
            <p:nvGrpSpPr>
              <p:cNvPr id="198" name="Group 198"/>
              <p:cNvGrpSpPr/>
              <p:nvPr/>
            </p:nvGrpSpPr>
            <p:grpSpPr>
              <a:xfrm>
                <a:off x="1867226" y="4051037"/>
                <a:ext cx="935963" cy="699283"/>
                <a:chOff x="0" y="0"/>
                <a:chExt cx="935961" cy="699282"/>
              </a:xfrm>
            </p:grpSpPr>
            <p:sp>
              <p:nvSpPr>
                <p:cNvPr id="196" name="Shape 196"/>
                <p:cNvSpPr/>
                <p:nvPr/>
              </p:nvSpPr>
              <p:spPr>
                <a:xfrm>
                  <a:off x="-1" y="0"/>
                  <a:ext cx="935962" cy="699282"/>
                </a:xfrm>
                <a:prstGeom prst="rect">
                  <a:avLst/>
                </a:prstGeom>
                <a:solidFill>
                  <a:srgbClr val="4F81B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97" name="image8.png"/>
                <p:cNvPicPr/>
                <p:nvPr/>
              </p:nvPicPr>
              <p:blipFill>
                <a:blip r:embed="rId8" cstate="print">
                  <a:extLst/>
                </a:blip>
                <a:stretch>
                  <a:fillRect/>
                </a:stretch>
              </p:blipFill>
              <p:spPr>
                <a:xfrm>
                  <a:off x="-1" y="-1"/>
                  <a:ext cx="935963" cy="699284"/>
                </a:xfrm>
                <a:prstGeom prst="rect">
                  <a:avLst/>
                </a:prstGeom>
                <a:ln w="12700" cap="flat">
                  <a:noFill/>
                  <a:miter lim="400000"/>
                </a:ln>
                <a:effectLst/>
              </p:spPr>
            </p:pic>
          </p:grpSp>
          <p:pic>
            <p:nvPicPr>
              <p:cNvPr id="199" name="image9.png"/>
              <p:cNvPicPr/>
              <p:nvPr/>
            </p:nvPicPr>
            <p:blipFill>
              <a:blip r:embed="rId9" cstate="print">
                <a:extLst/>
              </a:blip>
              <a:stretch>
                <a:fillRect/>
              </a:stretch>
            </p:blipFill>
            <p:spPr>
              <a:xfrm>
                <a:off x="1867226" y="-1"/>
                <a:ext cx="885827" cy="1095378"/>
              </a:xfrm>
              <a:prstGeom prst="rect">
                <a:avLst/>
              </a:prstGeom>
              <a:ln w="12700" cap="flat">
                <a:noFill/>
                <a:miter lim="400000"/>
              </a:ln>
              <a:effectLst/>
            </p:spPr>
          </p:pic>
          <p:grpSp>
            <p:nvGrpSpPr>
              <p:cNvPr id="202" name="Group 202"/>
              <p:cNvGrpSpPr/>
              <p:nvPr/>
            </p:nvGrpSpPr>
            <p:grpSpPr>
              <a:xfrm>
                <a:off x="3736135" y="4479098"/>
                <a:ext cx="935962" cy="699284"/>
                <a:chOff x="0" y="0"/>
                <a:chExt cx="935961" cy="699282"/>
              </a:xfrm>
            </p:grpSpPr>
            <p:sp>
              <p:nvSpPr>
                <p:cNvPr id="200" name="Shape 200"/>
                <p:cNvSpPr/>
                <p:nvPr/>
              </p:nvSpPr>
              <p:spPr>
                <a:xfrm>
                  <a:off x="-1" y="0"/>
                  <a:ext cx="935962" cy="699282"/>
                </a:xfrm>
                <a:prstGeom prst="rect">
                  <a:avLst/>
                </a:prstGeom>
                <a:solidFill>
                  <a:srgbClr val="FFFFFF"/>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201" name="image10.png"/>
                <p:cNvPicPr/>
                <p:nvPr/>
              </p:nvPicPr>
              <p:blipFill>
                <a:blip r:embed="rId10" cstate="print">
                  <a:extLst/>
                </a:blip>
                <a:stretch>
                  <a:fillRect/>
                </a:stretch>
              </p:blipFill>
              <p:spPr>
                <a:xfrm>
                  <a:off x="-1" y="-1"/>
                  <a:ext cx="935963" cy="699284"/>
                </a:xfrm>
                <a:prstGeom prst="rect">
                  <a:avLst/>
                </a:prstGeom>
                <a:ln w="12700" cap="flat">
                  <a:noFill/>
                  <a:miter lim="400000"/>
                </a:ln>
                <a:effectLst/>
              </p:spPr>
            </p:pic>
          </p:grpSp>
          <p:sp>
            <p:nvSpPr>
              <p:cNvPr id="203" name="Shape 203"/>
              <p:cNvSpPr/>
              <p:nvPr/>
            </p:nvSpPr>
            <p:spPr>
              <a:xfrm>
                <a:off x="4622026" y="1846176"/>
                <a:ext cx="2073443" cy="738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1"/>
                <a:r>
                  <a:rPr sz="2400" b="1" dirty="0">
                    <a:solidFill>
                      <a:srgbClr val="002060"/>
                    </a:solidFill>
                    <a:latin typeface="Arial" panose="020B0604020202020204" pitchFamily="34" charset="0"/>
                    <a:ea typeface="Calibri"/>
                    <a:cs typeface="Arial" panose="020B0604020202020204" pitchFamily="34" charset="0"/>
                    <a:sym typeface="Calibri"/>
                  </a:rPr>
                  <a:t>Réponse : </a:t>
                </a:r>
                <a:endParaRPr sz="2400" dirty="0">
                  <a:solidFill>
                    <a:srgbClr val="002060"/>
                  </a:solidFill>
                  <a:latin typeface="Arial" panose="020B0604020202020204" pitchFamily="34" charset="0"/>
                  <a:ea typeface="Calibri"/>
                  <a:cs typeface="Arial" panose="020B0604020202020204" pitchFamily="34" charset="0"/>
                  <a:sym typeface="Calibri"/>
                </a:endParaRPr>
              </a:p>
              <a:p>
                <a:pPr lvl="1"/>
                <a:r>
                  <a:rPr sz="2400" b="1" dirty="0">
                    <a:solidFill>
                      <a:srgbClr val="002060"/>
                    </a:solidFill>
                    <a:latin typeface="Arial" panose="020B0604020202020204" pitchFamily="34" charset="0"/>
                    <a:ea typeface="Calibri"/>
                    <a:cs typeface="Arial" panose="020B0604020202020204" pitchFamily="34" charset="0"/>
                    <a:sym typeface="Calibri"/>
                  </a:rPr>
                  <a:t>tout le monde</a:t>
                </a:r>
              </a:p>
            </p:txBody>
          </p:sp>
        </p:grpSp>
      </p:gr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3" name="Group 213"/>
          <p:cNvGrpSpPr/>
          <p:nvPr/>
        </p:nvGrpSpPr>
        <p:grpSpPr>
          <a:xfrm>
            <a:off x="412750" y="1423987"/>
            <a:ext cx="8318500" cy="4362452"/>
            <a:chOff x="0" y="0"/>
            <a:chExt cx="8318500" cy="4362451"/>
          </a:xfrm>
        </p:grpSpPr>
        <p:sp>
          <p:nvSpPr>
            <p:cNvPr id="211" name="Shape 211"/>
            <p:cNvSpPr/>
            <p:nvPr/>
          </p:nvSpPr>
          <p:spPr>
            <a:xfrm>
              <a:off x="0" y="0"/>
              <a:ext cx="8318500" cy="4362452"/>
            </a:xfrm>
            <a:prstGeom prst="roundRect">
              <a:avLst>
                <a:gd name="adj" fmla="val 10407"/>
              </a:avLst>
            </a:prstGeom>
            <a:solidFill>
              <a:srgbClr val="FFCC00">
                <a:alpha val="79999"/>
              </a:srgbClr>
            </a:solidFill>
            <a:ln w="12700" cap="flat">
              <a:noFill/>
              <a:miter lim="400000"/>
            </a:ln>
            <a:effectLst/>
          </p:spPr>
          <p:txBody>
            <a:bodyPr wrap="square" lIns="0" tIns="0" rIns="0" bIns="0" numCol="1" anchor="t">
              <a:noAutofit/>
            </a:bodyPr>
            <a:lstStyle/>
            <a:p>
              <a:pPr lvl="0">
                <a:defRPr>
                  <a:latin typeface="Arial"/>
                  <a:ea typeface="Arial"/>
                  <a:cs typeface="Arial"/>
                  <a:sym typeface="Arial"/>
                </a:defRPr>
              </a:pPr>
              <a:endParaRPr/>
            </a:p>
          </p:txBody>
        </p:sp>
        <p:sp>
          <p:nvSpPr>
            <p:cNvPr id="212" name="Shape 212"/>
            <p:cNvSpPr/>
            <p:nvPr/>
          </p:nvSpPr>
          <p:spPr>
            <a:xfrm>
              <a:off x="132971" y="132970"/>
              <a:ext cx="2159287"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defRPr b="1">
                  <a:latin typeface="Calibri"/>
                  <a:ea typeface="Calibri"/>
                  <a:cs typeface="Calibri"/>
                  <a:sym typeface="Calibri"/>
                </a:defRPr>
              </a:lvl1pPr>
            </a:lstStyle>
            <a:p>
              <a:pPr lvl="0">
                <a:defRPr b="0"/>
              </a:pPr>
              <a:r>
                <a:rPr b="1"/>
                <a:t>ZONE DE SOINS </a:t>
              </a:r>
            </a:p>
          </p:txBody>
        </p:sp>
      </p:grpSp>
      <p:sp>
        <p:nvSpPr>
          <p:cNvPr id="214" name="Shape 214"/>
          <p:cNvSpPr/>
          <p:nvPr/>
        </p:nvSpPr>
        <p:spPr>
          <a:xfrm>
            <a:off x="652462" y="1887538"/>
            <a:ext cx="7664451" cy="3665538"/>
          </a:xfrm>
          <a:prstGeom prst="roundRect">
            <a:avLst>
              <a:gd name="adj" fmla="val 16667"/>
            </a:avLst>
          </a:prstGeom>
          <a:solidFill>
            <a:srgbClr val="808080"/>
          </a:solidFill>
          <a:ln w="38100">
            <a:solidFill/>
            <a:prstDash val="dash"/>
            <a:round/>
          </a:ln>
        </p:spPr>
        <p:txBody>
          <a:bodyPr lIns="0" tIns="0" rIns="0" bIns="0" anchor="ctr"/>
          <a:lstStyle/>
          <a:p>
            <a:pPr lvl="0">
              <a:defRPr>
                <a:latin typeface="Calibri"/>
                <a:ea typeface="Calibri"/>
                <a:cs typeface="Calibri"/>
                <a:sym typeface="Calibri"/>
              </a:defRPr>
            </a:pPr>
            <a:endParaRPr/>
          </a:p>
        </p:txBody>
      </p:sp>
      <p:sp>
        <p:nvSpPr>
          <p:cNvPr id="215" name="Shape 215"/>
          <p:cNvSpPr/>
          <p:nvPr/>
        </p:nvSpPr>
        <p:spPr>
          <a:xfrm>
            <a:off x="652462" y="1887538"/>
            <a:ext cx="7664451" cy="3665538"/>
          </a:xfrm>
          <a:prstGeom prst="roundRect">
            <a:avLst>
              <a:gd name="adj" fmla="val 16667"/>
            </a:avLst>
          </a:prstGeom>
          <a:ln w="38100">
            <a:solidFill/>
            <a:prstDash val="dash"/>
            <a:round/>
          </a:ln>
        </p:spPr>
        <p:txBody>
          <a:bodyPr lIns="0" tIns="0" rIns="0" bIns="0" anchor="ctr"/>
          <a:lstStyle/>
          <a:p>
            <a:pPr lvl="0">
              <a:defRPr>
                <a:latin typeface="Calibri"/>
                <a:ea typeface="Calibri"/>
                <a:cs typeface="Calibri"/>
                <a:sym typeface="Calibri"/>
              </a:defRPr>
            </a:pPr>
            <a:endParaRPr/>
          </a:p>
        </p:txBody>
      </p:sp>
      <p:pic>
        <p:nvPicPr>
          <p:cNvPr id="216" name="image5.png" descr="Healthcare zone patient bed"/>
          <p:cNvPicPr/>
          <p:nvPr/>
        </p:nvPicPr>
        <p:blipFill>
          <a:blip r:embed="rId3" cstate="print">
            <a:extLst/>
          </a:blip>
          <a:stretch>
            <a:fillRect/>
          </a:stretch>
        </p:blipFill>
        <p:spPr>
          <a:xfrm>
            <a:off x="3090863" y="1973263"/>
            <a:ext cx="3079752" cy="3482977"/>
          </a:xfrm>
          <a:prstGeom prst="rect">
            <a:avLst/>
          </a:prstGeom>
          <a:ln w="12700">
            <a:miter lim="400000"/>
          </a:ln>
        </p:spPr>
      </p:pic>
      <p:sp>
        <p:nvSpPr>
          <p:cNvPr id="217" name="Shape 217"/>
          <p:cNvSpPr/>
          <p:nvPr/>
        </p:nvSpPr>
        <p:spPr>
          <a:xfrm>
            <a:off x="927100" y="2166938"/>
            <a:ext cx="1606558" cy="358139"/>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defRPr b="1">
                <a:latin typeface="Calibri"/>
                <a:ea typeface="Calibri"/>
                <a:cs typeface="Calibri"/>
                <a:sym typeface="Calibri"/>
              </a:defRPr>
            </a:lvl1pPr>
          </a:lstStyle>
          <a:p>
            <a:pPr lvl="0">
              <a:defRPr b="0"/>
            </a:pPr>
            <a:r>
              <a:rPr b="1" dirty="0"/>
              <a:t>ZONE DU PATIENT</a:t>
            </a:r>
          </a:p>
        </p:txBody>
      </p:sp>
      <p:sp>
        <p:nvSpPr>
          <p:cNvPr id="218" name="Shape 218"/>
          <p:cNvSpPr>
            <a:spLocks noGrp="1"/>
          </p:cNvSpPr>
          <p:nvPr>
            <p:ph type="title"/>
          </p:nvPr>
        </p:nvSpPr>
        <p:spPr>
          <a:xfrm>
            <a:off x="457200" y="116632"/>
            <a:ext cx="8229600" cy="1143000"/>
          </a:xfrm>
          <a:prstGeom prst="rect">
            <a:avLst/>
          </a:prstGeom>
        </p:spPr>
        <p:txBody>
          <a:bodyPr lIns="0" tIns="0" rIns="0" bIns="0">
            <a:normAutofit/>
          </a:bodyPr>
          <a:lstStyle/>
          <a:p>
            <a:pPr lvl="0" defTabSz="850391">
              <a:defRPr sz="1800"/>
            </a:pPr>
            <a:r>
              <a:rPr sz="3600" b="1" dirty="0">
                <a:solidFill>
                  <a:srgbClr val="002060"/>
                </a:solidFill>
              </a:rPr>
              <a:t>La conceptualisation géographique </a:t>
            </a:r>
            <a:br>
              <a:rPr sz="3600" b="1" dirty="0">
                <a:solidFill>
                  <a:srgbClr val="002060"/>
                </a:solidFill>
              </a:rPr>
            </a:br>
            <a:r>
              <a:rPr sz="3600" b="1" dirty="0">
                <a:solidFill>
                  <a:srgbClr val="002060"/>
                </a:solidFill>
              </a:rPr>
              <a:t>du risque de transmission </a:t>
            </a:r>
          </a:p>
        </p:txBody>
      </p:sp>
      <p:grpSp>
        <p:nvGrpSpPr>
          <p:cNvPr id="222" name="Group 222"/>
          <p:cNvGrpSpPr/>
          <p:nvPr/>
        </p:nvGrpSpPr>
        <p:grpSpPr>
          <a:xfrm>
            <a:off x="3779911" y="2420888"/>
            <a:ext cx="3622224" cy="1271623"/>
            <a:chOff x="-6" y="7889"/>
            <a:chExt cx="3622223" cy="1271622"/>
          </a:xfrm>
        </p:grpSpPr>
        <p:sp>
          <p:nvSpPr>
            <p:cNvPr id="219" name="Shape 219"/>
            <p:cNvSpPr/>
            <p:nvPr/>
          </p:nvSpPr>
          <p:spPr>
            <a:xfrm>
              <a:off x="1224131" y="7889"/>
              <a:ext cx="2398086" cy="73865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p>
              <a:pPr lvl="0"/>
              <a:r>
                <a:rPr sz="1400" dirty="0">
                  <a:latin typeface="Calibri"/>
                  <a:ea typeface="Calibri"/>
                  <a:cs typeface="Calibri"/>
                  <a:sym typeface="Calibri"/>
                </a:rPr>
                <a:t>Site critique </a:t>
              </a:r>
              <a:r>
                <a:rPr sz="1400" dirty="0" err="1">
                  <a:latin typeface="Calibri"/>
                  <a:ea typeface="Calibri"/>
                  <a:cs typeface="Calibri"/>
                  <a:sym typeface="Calibri"/>
                </a:rPr>
                <a:t>comportant</a:t>
              </a:r>
              <a:r>
                <a:rPr sz="1400" dirty="0">
                  <a:latin typeface="Calibri"/>
                  <a:ea typeface="Calibri"/>
                  <a:cs typeface="Calibri"/>
                  <a:sym typeface="Calibri"/>
                </a:rPr>
                <a:t> un </a:t>
              </a:r>
              <a:r>
                <a:rPr sz="1400" dirty="0" err="1">
                  <a:latin typeface="Calibri"/>
                  <a:ea typeface="Calibri"/>
                  <a:cs typeface="Calibri"/>
                  <a:sym typeface="Calibri"/>
                </a:rPr>
                <a:t>risque</a:t>
              </a:r>
              <a:r>
                <a:rPr sz="1400" dirty="0">
                  <a:latin typeface="Calibri"/>
                  <a:ea typeface="Calibri"/>
                  <a:cs typeface="Calibri"/>
                  <a:sym typeface="Calibri"/>
                </a:rPr>
                <a:t> </a:t>
              </a:r>
              <a:r>
                <a:rPr sz="1400" dirty="0" err="1">
                  <a:latin typeface="Calibri"/>
                  <a:ea typeface="Calibri"/>
                  <a:cs typeface="Calibri"/>
                  <a:sym typeface="Calibri"/>
                </a:rPr>
                <a:t>infectieux</a:t>
              </a:r>
              <a:r>
                <a:rPr sz="1400" dirty="0">
                  <a:latin typeface="Calibri"/>
                  <a:ea typeface="Calibri"/>
                  <a:cs typeface="Calibri"/>
                  <a:sym typeface="Calibri"/>
                </a:rPr>
                <a:t> </a:t>
              </a:r>
              <a:br>
                <a:rPr sz="1400" dirty="0">
                  <a:latin typeface="Calibri"/>
                  <a:ea typeface="Calibri"/>
                  <a:cs typeface="Calibri"/>
                  <a:sym typeface="Calibri"/>
                </a:rPr>
              </a:br>
              <a:r>
                <a:rPr sz="1400" dirty="0">
                  <a:latin typeface="Calibri"/>
                  <a:ea typeface="Calibri"/>
                  <a:cs typeface="Calibri"/>
                  <a:sym typeface="Calibri"/>
                </a:rPr>
                <a:t>pour le patient</a:t>
              </a:r>
            </a:p>
          </p:txBody>
        </p:sp>
        <p:sp>
          <p:nvSpPr>
            <p:cNvPr id="220" name="Shape 220"/>
            <p:cNvSpPr/>
            <p:nvPr/>
          </p:nvSpPr>
          <p:spPr>
            <a:xfrm>
              <a:off x="-6" y="879470"/>
              <a:ext cx="400041" cy="40004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8575" cap="flat">
              <a:solidFill>
                <a:srgbClr val="000000"/>
              </a:solidFill>
              <a:prstDash val="solid"/>
              <a:round/>
            </a:ln>
            <a:effectLst/>
          </p:spPr>
          <p:txBody>
            <a:bodyPr wrap="square" lIns="0" tIns="0" rIns="0" bIns="0" numCol="1" anchor="ctr">
              <a:noAutofit/>
            </a:bodyPr>
            <a:lstStyle/>
            <a:p>
              <a:pPr lvl="0">
                <a:defRPr>
                  <a:latin typeface="Calibri"/>
                  <a:ea typeface="Calibri"/>
                  <a:cs typeface="Calibri"/>
                  <a:sym typeface="Calibri"/>
                </a:defRPr>
              </a:pPr>
              <a:endParaRPr/>
            </a:p>
          </p:txBody>
        </p:sp>
        <p:sp>
          <p:nvSpPr>
            <p:cNvPr id="221" name="Shape 221"/>
            <p:cNvSpPr/>
            <p:nvPr/>
          </p:nvSpPr>
          <p:spPr>
            <a:xfrm flipH="1">
              <a:off x="341312" y="365125"/>
              <a:ext cx="788990" cy="558802"/>
            </a:xfrm>
            <a:prstGeom prst="line">
              <a:avLst/>
            </a:prstGeom>
            <a:noFill/>
            <a:ln w="28575" cap="flat">
              <a:solidFill>
                <a:srgbClr val="000000"/>
              </a:solidFill>
              <a:prstDash val="solid"/>
              <a:round/>
            </a:ln>
            <a:effectLst/>
          </p:spPr>
          <p:txBody>
            <a:bodyPr wrap="square" lIns="0" tIns="0" rIns="0" bIns="0" numCol="1" anchor="t">
              <a:noAutofit/>
            </a:bodyPr>
            <a:lstStyle/>
            <a:p>
              <a:pPr lvl="0" defTabSz="457200">
                <a:defRPr sz="1200"/>
              </a:pPr>
              <a:endParaRPr/>
            </a:p>
          </p:txBody>
        </p:sp>
      </p:grpSp>
      <p:grpSp>
        <p:nvGrpSpPr>
          <p:cNvPr id="226" name="Group 226"/>
          <p:cNvGrpSpPr/>
          <p:nvPr/>
        </p:nvGrpSpPr>
        <p:grpSpPr>
          <a:xfrm>
            <a:off x="1115617" y="4293096"/>
            <a:ext cx="3510341" cy="1058886"/>
            <a:chOff x="-570307" y="-7"/>
            <a:chExt cx="3510339" cy="1058882"/>
          </a:xfrm>
        </p:grpSpPr>
        <p:sp>
          <p:nvSpPr>
            <p:cNvPr id="223" name="Shape 223"/>
            <p:cNvSpPr/>
            <p:nvPr/>
          </p:nvSpPr>
          <p:spPr>
            <a:xfrm flipH="1">
              <a:off x="1444624" y="247650"/>
              <a:ext cx="985839" cy="222252"/>
            </a:xfrm>
            <a:prstGeom prst="line">
              <a:avLst/>
            </a:prstGeom>
            <a:noFill/>
            <a:ln w="28575" cap="flat">
              <a:solidFill>
                <a:srgbClr val="000000"/>
              </a:solidFill>
              <a:prstDash val="solid"/>
              <a:round/>
            </a:ln>
            <a:effectLst/>
          </p:spPr>
          <p:txBody>
            <a:bodyPr wrap="square" lIns="0" tIns="0" rIns="0" bIns="0" numCol="1" anchor="t">
              <a:noAutofit/>
            </a:bodyPr>
            <a:lstStyle/>
            <a:p>
              <a:pPr lvl="0" defTabSz="457200">
                <a:defRPr sz="1200"/>
              </a:pPr>
              <a:endParaRPr/>
            </a:p>
          </p:txBody>
        </p:sp>
        <p:sp>
          <p:nvSpPr>
            <p:cNvPr id="224" name="Shape 224"/>
            <p:cNvSpPr/>
            <p:nvPr/>
          </p:nvSpPr>
          <p:spPr>
            <a:xfrm>
              <a:off x="-570307" y="104775"/>
              <a:ext cx="2014933" cy="954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t">
              <a:spAutoFit/>
            </a:bodyPr>
            <a:lstStyle/>
            <a:p>
              <a:pPr lvl="0" algn="r"/>
              <a:r>
                <a:rPr sz="1400" dirty="0">
                  <a:latin typeface="Calibri"/>
                  <a:ea typeface="Calibri"/>
                  <a:cs typeface="Calibri"/>
                  <a:sym typeface="Calibri"/>
                </a:rPr>
                <a:t>Site critique </a:t>
              </a:r>
              <a:br>
                <a:rPr sz="1400" dirty="0">
                  <a:latin typeface="Calibri"/>
                  <a:ea typeface="Calibri"/>
                  <a:cs typeface="Calibri"/>
                  <a:sym typeface="Calibri"/>
                </a:rPr>
              </a:br>
              <a:r>
                <a:rPr sz="1400" dirty="0" err="1">
                  <a:latin typeface="Calibri"/>
                  <a:ea typeface="Calibri"/>
                  <a:cs typeface="Calibri"/>
                  <a:sym typeface="Calibri"/>
                </a:rPr>
                <a:t>comportant</a:t>
              </a:r>
              <a:r>
                <a:rPr sz="1400" dirty="0">
                  <a:latin typeface="Calibri"/>
                  <a:ea typeface="Calibri"/>
                  <a:cs typeface="Calibri"/>
                  <a:sym typeface="Calibri"/>
                </a:rPr>
                <a:t> un </a:t>
              </a:r>
              <a:r>
                <a:rPr sz="1400" dirty="0" err="1">
                  <a:latin typeface="Calibri"/>
                  <a:ea typeface="Calibri"/>
                  <a:cs typeface="Calibri"/>
                  <a:sym typeface="Calibri"/>
                </a:rPr>
                <a:t>risque</a:t>
              </a:r>
              <a:r>
                <a:rPr sz="1400" dirty="0">
                  <a:latin typeface="Calibri"/>
                  <a:ea typeface="Calibri"/>
                  <a:cs typeface="Calibri"/>
                  <a:sym typeface="Calibri"/>
                </a:rPr>
                <a:t> </a:t>
              </a:r>
              <a:r>
                <a:rPr sz="1400" dirty="0" err="1">
                  <a:latin typeface="Calibri"/>
                  <a:ea typeface="Calibri"/>
                  <a:cs typeface="Calibri"/>
                  <a:sym typeface="Calibri"/>
                </a:rPr>
                <a:t>d'exposition</a:t>
              </a:r>
              <a:r>
                <a:rPr sz="1400" dirty="0">
                  <a:latin typeface="Calibri"/>
                  <a:ea typeface="Calibri"/>
                  <a:cs typeface="Calibri"/>
                  <a:sym typeface="Calibri"/>
                </a:rPr>
                <a:t> </a:t>
              </a:r>
              <a:br>
                <a:rPr sz="1400" dirty="0">
                  <a:latin typeface="Calibri"/>
                  <a:ea typeface="Calibri"/>
                  <a:cs typeface="Calibri"/>
                  <a:sym typeface="Calibri"/>
                </a:rPr>
              </a:br>
              <a:r>
                <a:rPr sz="1400" dirty="0">
                  <a:latin typeface="Calibri"/>
                  <a:ea typeface="Calibri"/>
                  <a:cs typeface="Calibri"/>
                  <a:sym typeface="Calibri"/>
                </a:rPr>
                <a:t>à des </a:t>
              </a:r>
              <a:r>
                <a:rPr lang="it-IT" sz="1400" dirty="0" err="1">
                  <a:latin typeface="Calibri"/>
                  <a:ea typeface="Calibri"/>
                  <a:cs typeface="Calibri"/>
                  <a:sym typeface="Calibri"/>
                </a:rPr>
                <a:t>fluides</a:t>
              </a:r>
              <a:r>
                <a:rPr lang="it-IT" sz="1400" dirty="0">
                  <a:latin typeface="Calibri"/>
                  <a:ea typeface="Calibri"/>
                  <a:cs typeface="Calibri"/>
                  <a:sym typeface="Calibri"/>
                </a:rPr>
                <a:t> </a:t>
              </a:r>
              <a:r>
                <a:rPr sz="1400" dirty="0" err="1">
                  <a:latin typeface="Calibri"/>
                  <a:ea typeface="Calibri"/>
                  <a:cs typeface="Calibri"/>
                  <a:sym typeface="Calibri"/>
                </a:rPr>
                <a:t>corporels</a:t>
              </a:r>
              <a:endParaRPr sz="1400" dirty="0">
                <a:latin typeface="Calibri"/>
                <a:ea typeface="Calibri"/>
                <a:cs typeface="Calibri"/>
                <a:sym typeface="Calibri"/>
              </a:endParaRPr>
            </a:p>
          </p:txBody>
        </p:sp>
        <p:sp>
          <p:nvSpPr>
            <p:cNvPr id="225" name="Shape 225"/>
            <p:cNvSpPr/>
            <p:nvPr/>
          </p:nvSpPr>
          <p:spPr>
            <a:xfrm>
              <a:off x="2444743" y="-7"/>
              <a:ext cx="495289" cy="495289"/>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8575" cap="flat">
              <a:solidFill>
                <a:srgbClr val="000000"/>
              </a:solidFill>
              <a:prstDash val="solid"/>
              <a:round/>
            </a:ln>
            <a:effectLst/>
          </p:spPr>
          <p:txBody>
            <a:bodyPr wrap="square" lIns="0" tIns="0" rIns="0" bIns="0" numCol="1" anchor="ctr">
              <a:noAutofit/>
            </a:bodyPr>
            <a:lstStyle/>
            <a:p>
              <a:pPr lvl="0">
                <a:defRPr>
                  <a:latin typeface="Calibri"/>
                  <a:ea typeface="Calibri"/>
                  <a:cs typeface="Calibri"/>
                  <a:sym typeface="Calibri"/>
                </a:defRPr>
              </a:pPr>
              <a:endParaRPr/>
            </a:p>
          </p:txBody>
        </p:sp>
      </p:grpSp>
      <p:pic>
        <p:nvPicPr>
          <p:cNvPr id="227" name="image6.png" descr="monitor"/>
          <p:cNvPicPr/>
          <p:nvPr/>
        </p:nvPicPr>
        <p:blipFill>
          <a:blip r:embed="rId4" cstate="print">
            <a:extLst/>
          </a:blip>
          <a:stretch>
            <a:fillRect/>
          </a:stretch>
        </p:blipFill>
        <p:spPr>
          <a:xfrm>
            <a:off x="4070350" y="2132013"/>
            <a:ext cx="862013" cy="862014"/>
          </a:xfrm>
          <a:prstGeom prst="rect">
            <a:avLst/>
          </a:prstGeom>
          <a:ln w="12700">
            <a:miter lim="400000"/>
          </a:ln>
        </p:spPr>
      </p:pic>
      <p:pic>
        <p:nvPicPr>
          <p:cNvPr id="228" name="image7.png" descr="tabledenuit"/>
          <p:cNvPicPr/>
          <p:nvPr/>
        </p:nvPicPr>
        <p:blipFill>
          <a:blip r:embed="rId5" cstate="print">
            <a:extLst/>
          </a:blip>
          <a:stretch>
            <a:fillRect/>
          </a:stretch>
        </p:blipFill>
        <p:spPr>
          <a:xfrm>
            <a:off x="2144713" y="2996952"/>
            <a:ext cx="915989" cy="1474788"/>
          </a:xfrm>
          <a:prstGeom prst="rect">
            <a:avLst/>
          </a:prstGeom>
          <a:ln w="12700">
            <a:miter lim="400000"/>
          </a:ln>
        </p:spPr>
      </p:pic>
    </p:spTree>
    <p:extLst>
      <p:ext uri="{BB962C8B-B14F-4D97-AF65-F5344CB8AC3E}">
        <p14:creationId xmlns:p14="http://schemas.microsoft.com/office/powerpoint/2010/main" val="984551335"/>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p:tmAbs val="0"/>
                                  </p:iterate>
                                  <p:childTnLst>
                                    <p:set>
                                      <p:cBhvr>
                                        <p:cTn id="6" fill="hold"/>
                                        <p:tgtEl>
                                          <p:spTgt spid="216"/>
                                        </p:tgtEl>
                                        <p:attrNameLst>
                                          <p:attrName>style.visibility</p:attrName>
                                        </p:attrNameLst>
                                      </p:cBhvr>
                                      <p:to>
                                        <p:strVal val="visible"/>
                                      </p:to>
                                    </p:set>
                                    <p:animEffect transition="in" filter="fade">
                                      <p:cBhvr>
                                        <p:cTn id="7" dur="500"/>
                                        <p:tgtEl>
                                          <p:spTgt spid="216"/>
                                        </p:tgtEl>
                                      </p:cBhvr>
                                    </p:animEffect>
                                  </p:childTnLst>
                                </p:cTn>
                              </p:par>
                            </p:childTnLst>
                          </p:cTn>
                        </p:par>
                        <p:par>
                          <p:cTn id="8" fill="hold">
                            <p:stCondLst>
                              <p:cond delay="500"/>
                            </p:stCondLst>
                            <p:childTnLst>
                              <p:par>
                                <p:cTn id="9" presetID="10" presetClass="entr" presetSubtype="0" fill="hold" grpId="0" nodeType="afterEffect">
                                  <p:stCondLst>
                                    <p:cond delay="0"/>
                                  </p:stCondLst>
                                  <p:iterate>
                                    <p:tmAbs val="0"/>
                                  </p:iterate>
                                  <p:childTnLst>
                                    <p:set>
                                      <p:cBhvr>
                                        <p:cTn id="10" fill="hold"/>
                                        <p:tgtEl>
                                          <p:spTgt spid="227"/>
                                        </p:tgtEl>
                                        <p:attrNameLst>
                                          <p:attrName>style.visibility</p:attrName>
                                        </p:attrNameLst>
                                      </p:cBhvr>
                                      <p:to>
                                        <p:strVal val="visible"/>
                                      </p:to>
                                    </p:set>
                                    <p:animEffect transition="in" filter="fade">
                                      <p:cBhvr>
                                        <p:cTn id="11" dur="500"/>
                                        <p:tgtEl>
                                          <p:spTgt spid="227"/>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p:tmAbs val="0"/>
                                  </p:iterate>
                                  <p:childTnLst>
                                    <p:set>
                                      <p:cBhvr>
                                        <p:cTn id="14" fill="hold"/>
                                        <p:tgtEl>
                                          <p:spTgt spid="228"/>
                                        </p:tgtEl>
                                        <p:attrNameLst>
                                          <p:attrName>style.visibility</p:attrName>
                                        </p:attrNameLst>
                                      </p:cBhvr>
                                      <p:to>
                                        <p:strVal val="visible"/>
                                      </p:to>
                                    </p:set>
                                    <p:animEffect transition="in" filter="fade">
                                      <p:cBhvr>
                                        <p:cTn id="15" dur="500"/>
                                        <p:tgtEl>
                                          <p:spTgt spid="2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iterate>
                                    <p:tmAbs val="0"/>
                                  </p:iterate>
                                  <p:childTnLst>
                                    <p:set>
                                      <p:cBhvr>
                                        <p:cTn id="19" fill="hold"/>
                                        <p:tgtEl>
                                          <p:spTgt spid="222"/>
                                        </p:tgtEl>
                                        <p:attrNameLst>
                                          <p:attrName>style.visibility</p:attrName>
                                        </p:attrNameLst>
                                      </p:cBhvr>
                                      <p:to>
                                        <p:strVal val="visible"/>
                                      </p:to>
                                    </p:set>
                                    <p:animEffect transition="in" filter="fade">
                                      <p:cBhvr>
                                        <p:cTn id="20" dur="500"/>
                                        <p:tgtEl>
                                          <p:spTgt spid="222"/>
                                        </p:tgtEl>
                                      </p:cBhvr>
                                    </p:animEffect>
                                  </p:childTnLst>
                                </p:cTn>
                              </p:par>
                            </p:childTnLst>
                          </p:cTn>
                        </p:par>
                        <p:par>
                          <p:cTn id="21" fill="hold">
                            <p:stCondLst>
                              <p:cond delay="500"/>
                            </p:stCondLst>
                            <p:childTnLst>
                              <p:par>
                                <p:cTn id="22" presetID="10" presetClass="entr" presetSubtype="0" fill="hold" grpId="0" nodeType="afterEffect">
                                  <p:stCondLst>
                                    <p:cond delay="400"/>
                                  </p:stCondLst>
                                  <p:iterate>
                                    <p:tmAbs val="0"/>
                                  </p:iterate>
                                  <p:childTnLst>
                                    <p:set>
                                      <p:cBhvr>
                                        <p:cTn id="23" fill="hold"/>
                                        <p:tgtEl>
                                          <p:spTgt spid="226"/>
                                        </p:tgtEl>
                                        <p:attrNameLst>
                                          <p:attrName>style.visibility</p:attrName>
                                        </p:attrNameLst>
                                      </p:cBhvr>
                                      <p:to>
                                        <p:strVal val="visible"/>
                                      </p:to>
                                    </p:set>
                                    <p:animEffect transition="in" filter="fade">
                                      <p:cBhvr>
                                        <p:cTn id="24" dur="500"/>
                                        <p:tgtEl>
                                          <p:spTgt spid="2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iterate>
                                    <p:tmAbs val="0"/>
                                  </p:iterate>
                                  <p:childTnLst>
                                    <p:set>
                                      <p:cBhvr>
                                        <p:cTn id="28" fill="hold"/>
                                        <p:tgtEl>
                                          <p:spTgt spid="215"/>
                                        </p:tgtEl>
                                        <p:attrNameLst>
                                          <p:attrName>style.visibility</p:attrName>
                                        </p:attrNameLst>
                                      </p:cBhvr>
                                      <p:to>
                                        <p:strVal val="visible"/>
                                      </p:to>
                                    </p:set>
                                    <p:animEffect transition="in" filter="fade">
                                      <p:cBhvr>
                                        <p:cTn id="29" dur="500"/>
                                        <p:tgtEl>
                                          <p:spTgt spid="215"/>
                                        </p:tgtEl>
                                      </p:cBhvr>
                                    </p:animEffect>
                                  </p:childTnLst>
                                </p:cTn>
                              </p:par>
                            </p:childTnLst>
                          </p:cTn>
                        </p:par>
                        <p:par>
                          <p:cTn id="30" fill="hold">
                            <p:stCondLst>
                              <p:cond delay="500"/>
                            </p:stCondLst>
                            <p:childTnLst>
                              <p:par>
                                <p:cTn id="31" presetID="10" presetClass="entr" presetSubtype="0" fill="hold" grpId="0" nodeType="afterEffect">
                                  <p:stCondLst>
                                    <p:cond delay="0"/>
                                  </p:stCondLst>
                                  <p:iterate>
                                    <p:tmAbs val="0"/>
                                  </p:iterate>
                                  <p:childTnLst>
                                    <p:set>
                                      <p:cBhvr>
                                        <p:cTn id="32" fill="hold"/>
                                        <p:tgtEl>
                                          <p:spTgt spid="217"/>
                                        </p:tgtEl>
                                        <p:attrNameLst>
                                          <p:attrName>style.visibility</p:attrName>
                                        </p:attrNameLst>
                                      </p:cBhvr>
                                      <p:to>
                                        <p:strVal val="visible"/>
                                      </p:to>
                                    </p:set>
                                    <p:animEffect transition="in" filter="fade">
                                      <p:cBhvr>
                                        <p:cTn id="33" dur="500"/>
                                        <p:tgtEl>
                                          <p:spTgt spid="21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iterate>
                                    <p:tmAbs val="0"/>
                                  </p:iterate>
                                  <p:childTnLst>
                                    <p:set>
                                      <p:cBhvr>
                                        <p:cTn id="37" fill="hold"/>
                                        <p:tgtEl>
                                          <p:spTgt spid="214"/>
                                        </p:tgtEl>
                                        <p:attrNameLst>
                                          <p:attrName>style.visibility</p:attrName>
                                        </p:attrNameLst>
                                      </p:cBhvr>
                                      <p:to>
                                        <p:strVal val="visible"/>
                                      </p:to>
                                    </p:set>
                                    <p:animEffect transition="in" filter="fade">
                                      <p:cBhvr>
                                        <p:cTn id="38" dur="500"/>
                                        <p:tgtEl>
                                          <p:spTgt spid="2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p:tmAbs val="0"/>
                                  </p:iterate>
                                  <p:childTnLst>
                                    <p:set>
                                      <p:cBhvr>
                                        <p:cTn id="42" fill="hold"/>
                                        <p:tgtEl>
                                          <p:spTgt spid="213"/>
                                        </p:tgtEl>
                                        <p:attrNameLst>
                                          <p:attrName>style.visibility</p:attrName>
                                        </p:attrNameLst>
                                      </p:cBhvr>
                                      <p:to>
                                        <p:strVal val="visible"/>
                                      </p:to>
                                    </p:set>
                                    <p:animEffect transition="in" filter="fade">
                                      <p:cBhvr>
                                        <p:cTn id="43" dur="1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advAuto="0"/>
      <p:bldP spid="214" grpId="0" animBg="1" advAuto="0"/>
      <p:bldP spid="215" grpId="0" animBg="1" advAuto="0"/>
      <p:bldP spid="216" grpId="0" animBg="1" advAuto="0"/>
      <p:bldP spid="217" grpId="0" animBg="1" advAuto="0"/>
      <p:bldP spid="222" grpId="0" animBg="1" advAuto="0"/>
      <p:bldP spid="226" grpId="0" animBg="1" advAuto="0"/>
      <p:bldP spid="227" grpId="0" animBg="1" advAuto="0"/>
      <p:bldP spid="228"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xfrm>
            <a:off x="0" y="-99392"/>
            <a:ext cx="9143999" cy="1143000"/>
          </a:xfrm>
          <a:prstGeom prst="rect">
            <a:avLst/>
          </a:prstGeom>
        </p:spPr>
        <p:txBody>
          <a:bodyPr/>
          <a:lstStyle>
            <a:lvl1pPr algn="l">
              <a:defRPr sz="4000" b="1"/>
            </a:lvl1pPr>
          </a:lstStyle>
          <a:p>
            <a:pPr lvl="0" algn="ctr">
              <a:defRPr sz="1800" b="0">
                <a:solidFill>
                  <a:srgbClr val="000000"/>
                </a:solidFill>
              </a:defRPr>
            </a:pPr>
            <a:r>
              <a:rPr sz="3600" b="1" dirty="0">
                <a:solidFill>
                  <a:srgbClr val="002060"/>
                </a:solidFill>
              </a:rPr>
              <a:t>Chaîne de transmission de la maladie</a:t>
            </a:r>
          </a:p>
        </p:txBody>
      </p:sp>
      <p:sp>
        <p:nvSpPr>
          <p:cNvPr id="233" name="Shape 233"/>
          <p:cNvSpPr/>
          <p:nvPr/>
        </p:nvSpPr>
        <p:spPr>
          <a:xfrm>
            <a:off x="105228" y="1726875"/>
            <a:ext cx="4267203" cy="380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56525" lvl="0" indent="-356525">
              <a:spcBef>
                <a:spcPts val="600"/>
              </a:spcBef>
              <a:buClr>
                <a:srgbClr val="FFFFFF"/>
              </a:buClr>
              <a:buSzPct val="100000"/>
              <a:buFont typeface="Arial"/>
              <a:buChar char="•"/>
            </a:pPr>
            <a:r>
              <a:rPr sz="2800" dirty="0">
                <a:solidFill>
                  <a:srgbClr val="002060"/>
                </a:solidFill>
                <a:latin typeface="Calibri"/>
                <a:ea typeface="Calibri"/>
                <a:cs typeface="Calibri"/>
                <a:sym typeface="Calibri"/>
              </a:rPr>
              <a:t>Pour que l'infection se propage, </a:t>
            </a:r>
            <a:r>
              <a:rPr sz="2800" u="sng" dirty="0">
                <a:solidFill>
                  <a:srgbClr val="002060"/>
                </a:solidFill>
                <a:latin typeface="Calibri"/>
                <a:ea typeface="Calibri"/>
                <a:cs typeface="Calibri"/>
                <a:sym typeface="Calibri"/>
              </a:rPr>
              <a:t>tous les maillons doivent être reliés</a:t>
            </a:r>
            <a:endParaRPr sz="3200" dirty="0">
              <a:solidFill>
                <a:srgbClr val="002060"/>
              </a:solidFill>
              <a:latin typeface="Calibri"/>
              <a:ea typeface="Calibri"/>
              <a:cs typeface="Calibri"/>
              <a:sym typeface="Calibri"/>
            </a:endParaRPr>
          </a:p>
          <a:p>
            <a:pPr marL="356525" lvl="0" indent="-356525">
              <a:spcBef>
                <a:spcPts val="600"/>
              </a:spcBef>
              <a:buClr>
                <a:srgbClr val="FFFFFF"/>
              </a:buClr>
              <a:buSzPct val="100000"/>
              <a:buFont typeface="Arial"/>
              <a:buChar char="•"/>
            </a:pPr>
            <a:r>
              <a:rPr sz="2800" u="sng" dirty="0">
                <a:solidFill>
                  <a:srgbClr val="002060"/>
                </a:solidFill>
                <a:latin typeface="Calibri"/>
                <a:ea typeface="Calibri"/>
                <a:cs typeface="Calibri"/>
                <a:sym typeface="Calibri"/>
              </a:rPr>
              <a:t>La rupture d'un quelconque maillon de la chaîne</a:t>
            </a:r>
            <a:r>
              <a:rPr sz="2800" dirty="0">
                <a:solidFill>
                  <a:srgbClr val="002060"/>
                </a:solidFill>
                <a:latin typeface="Calibri"/>
                <a:ea typeface="Calibri"/>
                <a:cs typeface="Calibri"/>
                <a:sym typeface="Calibri"/>
              </a:rPr>
              <a:t> stoppera la transmission de l'infection</a:t>
            </a:r>
          </a:p>
        </p:txBody>
      </p:sp>
      <p:grpSp>
        <p:nvGrpSpPr>
          <p:cNvPr id="247" name="Group 247"/>
          <p:cNvGrpSpPr/>
          <p:nvPr/>
        </p:nvGrpSpPr>
        <p:grpSpPr>
          <a:xfrm>
            <a:off x="4131814" y="980728"/>
            <a:ext cx="5363966" cy="4999612"/>
            <a:chOff x="-2" y="-1"/>
            <a:chExt cx="5363964" cy="4999610"/>
          </a:xfrm>
        </p:grpSpPr>
        <p:grpSp>
          <p:nvGrpSpPr>
            <p:cNvPr id="240" name="Group 240"/>
            <p:cNvGrpSpPr/>
            <p:nvPr/>
          </p:nvGrpSpPr>
          <p:grpSpPr>
            <a:xfrm>
              <a:off x="-2" y="-1"/>
              <a:ext cx="5363964" cy="4999610"/>
              <a:chOff x="0" y="0"/>
              <a:chExt cx="5363963" cy="4999608"/>
            </a:xfrm>
          </p:grpSpPr>
          <p:sp>
            <p:nvSpPr>
              <p:cNvPr id="234" name="Shape 234"/>
              <p:cNvSpPr/>
              <p:nvPr/>
            </p:nvSpPr>
            <p:spPr>
              <a:xfrm>
                <a:off x="1597579" y="0"/>
                <a:ext cx="2237919" cy="160509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66" y="10800"/>
                    </a:moveTo>
                    <a:cubicBezTo>
                      <a:pt x="2366" y="14943"/>
                      <a:pt x="6142" y="18301"/>
                      <a:pt x="10800" y="18301"/>
                    </a:cubicBezTo>
                    <a:cubicBezTo>
                      <a:pt x="15458" y="18301"/>
                      <a:pt x="19234" y="14943"/>
                      <a:pt x="19234" y="10800"/>
                    </a:cubicBezTo>
                    <a:cubicBezTo>
                      <a:pt x="19234" y="6657"/>
                      <a:pt x="15458" y="3299"/>
                      <a:pt x="10800" y="3299"/>
                    </a:cubicBezTo>
                    <a:cubicBezTo>
                      <a:pt x="6142" y="3299"/>
                      <a:pt x="2366" y="6657"/>
                      <a:pt x="2366" y="10800"/>
                    </a:cubicBezTo>
                    <a:close/>
                  </a:path>
                </a:pathLst>
              </a:custGeom>
              <a:solidFill>
                <a:srgbClr val="FF000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5" name="Shape 235"/>
              <p:cNvSpPr/>
              <p:nvPr/>
            </p:nvSpPr>
            <p:spPr>
              <a:xfrm>
                <a:off x="1477131" y="3448083"/>
                <a:ext cx="2358368" cy="155152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70" y="10800"/>
                    </a:moveTo>
                    <a:cubicBezTo>
                      <a:pt x="2170" y="14943"/>
                      <a:pt x="6034" y="18301"/>
                      <a:pt x="10800" y="18301"/>
                    </a:cubicBezTo>
                    <a:cubicBezTo>
                      <a:pt x="15566" y="18301"/>
                      <a:pt x="19430" y="14943"/>
                      <a:pt x="19430" y="10800"/>
                    </a:cubicBezTo>
                    <a:cubicBezTo>
                      <a:pt x="19430" y="6657"/>
                      <a:pt x="15566" y="3299"/>
                      <a:pt x="10800" y="3299"/>
                    </a:cubicBezTo>
                    <a:cubicBezTo>
                      <a:pt x="6034" y="3299"/>
                      <a:pt x="2170" y="6657"/>
                      <a:pt x="2170" y="10800"/>
                    </a:cubicBezTo>
                    <a:close/>
                  </a:path>
                </a:pathLst>
              </a:custGeom>
              <a:solidFill>
                <a:srgbClr val="08121F"/>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6" name="Shape 236"/>
              <p:cNvSpPr/>
              <p:nvPr/>
            </p:nvSpPr>
            <p:spPr>
              <a:xfrm rot="3162393">
                <a:off x="2737823" y="1035420"/>
                <a:ext cx="2520293" cy="151462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33" y="10800"/>
                    </a:moveTo>
                    <a:cubicBezTo>
                      <a:pt x="2233" y="14712"/>
                      <a:pt x="6069" y="17884"/>
                      <a:pt x="10800" y="17884"/>
                    </a:cubicBezTo>
                    <a:cubicBezTo>
                      <a:pt x="15531" y="17884"/>
                      <a:pt x="19367" y="14712"/>
                      <a:pt x="19367" y="10800"/>
                    </a:cubicBezTo>
                    <a:cubicBezTo>
                      <a:pt x="19367" y="6888"/>
                      <a:pt x="15531" y="3716"/>
                      <a:pt x="10800" y="3716"/>
                    </a:cubicBezTo>
                    <a:cubicBezTo>
                      <a:pt x="6069" y="3716"/>
                      <a:pt x="2233" y="6888"/>
                      <a:pt x="2233" y="10800"/>
                    </a:cubicBezTo>
                    <a:close/>
                  </a:path>
                </a:pathLst>
              </a:custGeom>
              <a:solidFill>
                <a:srgbClr val="4F81BD"/>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7" name="Shape 237"/>
              <p:cNvSpPr/>
              <p:nvPr/>
            </p:nvSpPr>
            <p:spPr>
              <a:xfrm rot="7731003">
                <a:off x="169380" y="988108"/>
                <a:ext cx="2518245" cy="164017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49" y="10800"/>
                    </a:moveTo>
                    <a:cubicBezTo>
                      <a:pt x="2149" y="14943"/>
                      <a:pt x="6022" y="18301"/>
                      <a:pt x="10800" y="18301"/>
                    </a:cubicBezTo>
                    <a:cubicBezTo>
                      <a:pt x="15578" y="18301"/>
                      <a:pt x="19451" y="14943"/>
                      <a:pt x="19451" y="10800"/>
                    </a:cubicBezTo>
                    <a:cubicBezTo>
                      <a:pt x="19451" y="6657"/>
                      <a:pt x="15578" y="3299"/>
                      <a:pt x="10800" y="3299"/>
                    </a:cubicBezTo>
                    <a:cubicBezTo>
                      <a:pt x="6022" y="3299"/>
                      <a:pt x="2149" y="6657"/>
                      <a:pt x="2149" y="10800"/>
                    </a:cubicBezTo>
                    <a:close/>
                  </a:path>
                </a:pathLst>
              </a:custGeom>
              <a:solidFill>
                <a:srgbClr val="9F6D8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8" name="Shape 238"/>
              <p:cNvSpPr/>
              <p:nvPr/>
            </p:nvSpPr>
            <p:spPr>
              <a:xfrm rot="4155156">
                <a:off x="-33901" y="2800928"/>
                <a:ext cx="2482761" cy="145335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31" y="10800"/>
                    </a:moveTo>
                    <a:cubicBezTo>
                      <a:pt x="1931" y="14943"/>
                      <a:pt x="5902" y="18301"/>
                      <a:pt x="10800" y="18301"/>
                    </a:cubicBezTo>
                    <a:cubicBezTo>
                      <a:pt x="15698" y="18301"/>
                      <a:pt x="19669" y="14943"/>
                      <a:pt x="19669" y="10800"/>
                    </a:cubicBezTo>
                    <a:cubicBezTo>
                      <a:pt x="19669" y="6657"/>
                      <a:pt x="15698" y="3299"/>
                      <a:pt x="10800" y="3299"/>
                    </a:cubicBezTo>
                    <a:cubicBezTo>
                      <a:pt x="5902" y="3299"/>
                      <a:pt x="1931" y="6657"/>
                      <a:pt x="1931" y="10800"/>
                    </a:cubicBezTo>
                    <a:close/>
                  </a:path>
                </a:pathLst>
              </a:custGeom>
              <a:solidFill>
                <a:srgbClr val="604A7B"/>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239" name="Shape 239"/>
              <p:cNvSpPr/>
              <p:nvPr/>
            </p:nvSpPr>
            <p:spPr>
              <a:xfrm rot="17734568">
                <a:off x="2882146" y="2798248"/>
                <a:ext cx="2516157" cy="136796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93" y="10800"/>
                    </a:moveTo>
                    <a:cubicBezTo>
                      <a:pt x="1793" y="14943"/>
                      <a:pt x="5826" y="18301"/>
                      <a:pt x="10800" y="18301"/>
                    </a:cubicBezTo>
                    <a:cubicBezTo>
                      <a:pt x="15774" y="18301"/>
                      <a:pt x="19807" y="14943"/>
                      <a:pt x="19807" y="10800"/>
                    </a:cubicBezTo>
                    <a:cubicBezTo>
                      <a:pt x="19807" y="6657"/>
                      <a:pt x="15774" y="3299"/>
                      <a:pt x="10800" y="3299"/>
                    </a:cubicBezTo>
                    <a:cubicBezTo>
                      <a:pt x="5826" y="3299"/>
                      <a:pt x="1793" y="6657"/>
                      <a:pt x="1793" y="10800"/>
                    </a:cubicBezTo>
                    <a:close/>
                  </a:path>
                </a:pathLst>
              </a:custGeom>
              <a:solidFill>
                <a:srgbClr val="FFC000"/>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grpSp>
        <p:sp>
          <p:nvSpPr>
            <p:cNvPr id="241" name="Shape 241"/>
            <p:cNvSpPr/>
            <p:nvPr/>
          </p:nvSpPr>
          <p:spPr>
            <a:xfrm>
              <a:off x="1994565" y="432047"/>
              <a:ext cx="1469953"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000" b="1">
                  <a:solidFill>
                    <a:srgbClr val="FFFFFF"/>
                  </a:solidFill>
                  <a:latin typeface="Calibri"/>
                  <a:ea typeface="Calibri"/>
                  <a:cs typeface="Calibri"/>
                  <a:sym typeface="Calibri"/>
                </a:defRPr>
              </a:lvl1pPr>
            </a:lstStyle>
            <a:p>
              <a:pPr lvl="0">
                <a:defRPr sz="1800" b="0">
                  <a:solidFill>
                    <a:srgbClr val="000000"/>
                  </a:solidFill>
                </a:defRPr>
              </a:pPr>
              <a:r>
                <a:rPr sz="1600" b="1" dirty="0">
                  <a:solidFill>
                    <a:srgbClr val="002060"/>
                  </a:solidFill>
                </a:rPr>
                <a:t>Agent pathogène</a:t>
              </a:r>
            </a:p>
          </p:txBody>
        </p:sp>
        <p:sp>
          <p:nvSpPr>
            <p:cNvPr id="242" name="Shape 242"/>
            <p:cNvSpPr/>
            <p:nvPr/>
          </p:nvSpPr>
          <p:spPr>
            <a:xfrm>
              <a:off x="224160" y="3184893"/>
              <a:ext cx="1814597" cy="4360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lnSpc>
                  <a:spcPts val="1700"/>
                </a:lnSpc>
              </a:pPr>
              <a:r>
                <a:rPr lang="en-US" sz="1600" b="1" dirty="0">
                  <a:solidFill>
                    <a:srgbClr val="002060"/>
                  </a:solidFill>
                  <a:latin typeface="Calibri"/>
                  <a:ea typeface="Calibri"/>
                  <a:cs typeface="Calibri"/>
                  <a:sym typeface="Calibri"/>
                </a:rPr>
                <a:t>Porte</a:t>
              </a:r>
              <a:r>
                <a:rPr sz="1600" b="1" dirty="0">
                  <a:solidFill>
                    <a:srgbClr val="002060"/>
                  </a:solidFill>
                  <a:latin typeface="Calibri"/>
                  <a:ea typeface="Calibri"/>
                  <a:cs typeface="Calibri"/>
                  <a:sym typeface="Calibri"/>
                </a:rPr>
                <a:t> </a:t>
              </a:r>
              <a:endParaRPr sz="1600" dirty="0">
                <a:solidFill>
                  <a:srgbClr val="002060"/>
                </a:solidFill>
                <a:latin typeface="Calibri"/>
                <a:ea typeface="Calibri"/>
                <a:cs typeface="Calibri"/>
                <a:sym typeface="Calibri"/>
              </a:endParaRPr>
            </a:p>
            <a:p>
              <a:pPr lvl="0" algn="ctr">
                <a:lnSpc>
                  <a:spcPts val="1700"/>
                </a:lnSpc>
              </a:pPr>
              <a:r>
                <a:rPr sz="1600" b="1" dirty="0" err="1">
                  <a:solidFill>
                    <a:srgbClr val="002060"/>
                  </a:solidFill>
                  <a:latin typeface="Calibri"/>
                  <a:ea typeface="Calibri"/>
                  <a:cs typeface="Calibri"/>
                  <a:sym typeface="Calibri"/>
                </a:rPr>
                <a:t>d'entrée</a:t>
              </a:r>
              <a:endParaRPr sz="1600" b="1" dirty="0">
                <a:solidFill>
                  <a:srgbClr val="002060"/>
                </a:solidFill>
                <a:latin typeface="Calibri"/>
                <a:ea typeface="Calibri"/>
                <a:cs typeface="Calibri"/>
                <a:sym typeface="Calibri"/>
              </a:endParaRPr>
            </a:p>
          </p:txBody>
        </p:sp>
        <p:sp>
          <p:nvSpPr>
            <p:cNvPr id="243" name="Shape 243"/>
            <p:cNvSpPr/>
            <p:nvPr/>
          </p:nvSpPr>
          <p:spPr>
            <a:xfrm>
              <a:off x="872232" y="1678045"/>
              <a:ext cx="908903" cy="4360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1600" b="1" dirty="0">
                  <a:solidFill>
                    <a:srgbClr val="002060"/>
                  </a:solidFill>
                  <a:latin typeface="Calibri"/>
                  <a:ea typeface="Calibri"/>
                  <a:cs typeface="Calibri"/>
                  <a:sym typeface="Calibri"/>
                </a:rPr>
                <a:t>Hôte</a:t>
              </a:r>
              <a:endParaRPr sz="1600" dirty="0">
                <a:solidFill>
                  <a:srgbClr val="002060"/>
                </a:solidFill>
                <a:latin typeface="Calibri"/>
                <a:ea typeface="Calibri"/>
                <a:cs typeface="Calibri"/>
                <a:sym typeface="Calibri"/>
              </a:endParaRPr>
            </a:p>
            <a:p>
              <a:pPr lvl="0" algn="ctr">
                <a:lnSpc>
                  <a:spcPts val="1700"/>
                </a:lnSpc>
              </a:pPr>
              <a:r>
                <a:rPr sz="1600" b="1" dirty="0">
                  <a:solidFill>
                    <a:srgbClr val="002060"/>
                  </a:solidFill>
                  <a:latin typeface="Calibri"/>
                  <a:ea typeface="Calibri"/>
                  <a:cs typeface="Calibri"/>
                  <a:sym typeface="Calibri"/>
                </a:rPr>
                <a:t>vulnérable</a:t>
              </a:r>
            </a:p>
          </p:txBody>
        </p:sp>
        <p:sp>
          <p:nvSpPr>
            <p:cNvPr id="244" name="Shape 244"/>
            <p:cNvSpPr/>
            <p:nvPr/>
          </p:nvSpPr>
          <p:spPr>
            <a:xfrm>
              <a:off x="3652148" y="1664628"/>
              <a:ext cx="807913"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2000" b="1">
                  <a:solidFill>
                    <a:srgbClr val="FFFFFF"/>
                  </a:solidFill>
                  <a:latin typeface="Calibri"/>
                  <a:ea typeface="Calibri"/>
                  <a:cs typeface="Calibri"/>
                  <a:sym typeface="Calibri"/>
                </a:defRPr>
              </a:lvl1pPr>
            </a:lstStyle>
            <a:p>
              <a:pPr lvl="0">
                <a:defRPr sz="1800" b="0">
                  <a:solidFill>
                    <a:srgbClr val="000000"/>
                  </a:solidFill>
                </a:defRPr>
              </a:pPr>
              <a:r>
                <a:rPr sz="1600" b="1" dirty="0" err="1">
                  <a:solidFill>
                    <a:srgbClr val="002060"/>
                  </a:solidFill>
                </a:rPr>
                <a:t>Réserv</a:t>
              </a:r>
              <a:r>
                <a:rPr lang="en-US" sz="1600" b="1" dirty="0" err="1">
                  <a:solidFill>
                    <a:srgbClr val="002060"/>
                  </a:solidFill>
                </a:rPr>
                <a:t>oir</a:t>
              </a:r>
              <a:endParaRPr sz="1600" b="1" dirty="0">
                <a:solidFill>
                  <a:srgbClr val="002060"/>
                </a:solidFill>
              </a:endParaRPr>
            </a:p>
          </p:txBody>
        </p:sp>
        <p:sp>
          <p:nvSpPr>
            <p:cNvPr id="245" name="Shape 245"/>
            <p:cNvSpPr/>
            <p:nvPr/>
          </p:nvSpPr>
          <p:spPr>
            <a:xfrm>
              <a:off x="3972406" y="3184893"/>
              <a:ext cx="512961" cy="6540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lang="en-US" sz="1600" b="1" dirty="0">
                  <a:solidFill>
                    <a:srgbClr val="002060"/>
                  </a:solidFill>
                  <a:latin typeface="Calibri"/>
                  <a:ea typeface="Calibri"/>
                  <a:cs typeface="Calibri"/>
                  <a:sym typeface="Calibri"/>
                </a:rPr>
                <a:t>Porte</a:t>
              </a:r>
              <a:r>
                <a:rPr sz="1600" b="1" dirty="0">
                  <a:solidFill>
                    <a:srgbClr val="002060"/>
                  </a:solidFill>
                  <a:latin typeface="Calibri"/>
                  <a:ea typeface="Calibri"/>
                  <a:cs typeface="Calibri"/>
                  <a:sym typeface="Calibri"/>
                </a:rPr>
                <a:t> </a:t>
              </a:r>
              <a:endParaRPr sz="1600" dirty="0">
                <a:solidFill>
                  <a:srgbClr val="002060"/>
                </a:solidFill>
                <a:latin typeface="Calibri"/>
                <a:ea typeface="Calibri"/>
                <a:cs typeface="Calibri"/>
                <a:sym typeface="Calibri"/>
              </a:endParaRPr>
            </a:p>
            <a:p>
              <a:pPr lvl="0" algn="ctr">
                <a:lnSpc>
                  <a:spcPts val="1700"/>
                </a:lnSpc>
              </a:pPr>
              <a:r>
                <a:rPr sz="1600" b="1" dirty="0">
                  <a:solidFill>
                    <a:srgbClr val="002060"/>
                  </a:solidFill>
                  <a:latin typeface="Calibri"/>
                  <a:ea typeface="Calibri"/>
                  <a:cs typeface="Calibri"/>
                  <a:sym typeface="Calibri"/>
                </a:rPr>
                <a:t>de </a:t>
              </a:r>
              <a:endParaRPr sz="1600" dirty="0">
                <a:solidFill>
                  <a:srgbClr val="002060"/>
                </a:solidFill>
                <a:latin typeface="Calibri"/>
                <a:ea typeface="Calibri"/>
                <a:cs typeface="Calibri"/>
                <a:sym typeface="Calibri"/>
              </a:endParaRPr>
            </a:p>
            <a:p>
              <a:pPr lvl="0" algn="ctr">
                <a:lnSpc>
                  <a:spcPts val="1700"/>
                </a:lnSpc>
              </a:pPr>
              <a:r>
                <a:rPr sz="1600" b="1" dirty="0">
                  <a:solidFill>
                    <a:srgbClr val="002060"/>
                  </a:solidFill>
                  <a:latin typeface="Calibri"/>
                  <a:ea typeface="Calibri"/>
                  <a:cs typeface="Calibri"/>
                  <a:sym typeface="Calibri"/>
                </a:rPr>
                <a:t>sortie</a:t>
              </a:r>
            </a:p>
          </p:txBody>
        </p:sp>
        <p:sp>
          <p:nvSpPr>
            <p:cNvPr id="246" name="Shape 246"/>
            <p:cNvSpPr/>
            <p:nvPr/>
          </p:nvSpPr>
          <p:spPr>
            <a:xfrm>
              <a:off x="2127340" y="3955526"/>
              <a:ext cx="1088438" cy="6540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p>
              <a:pPr lvl="0" algn="ctr">
                <a:lnSpc>
                  <a:spcPts val="1700"/>
                </a:lnSpc>
              </a:pPr>
              <a:r>
                <a:rPr sz="1600" b="1" dirty="0">
                  <a:solidFill>
                    <a:srgbClr val="002060"/>
                  </a:solidFill>
                  <a:latin typeface="Calibri"/>
                  <a:ea typeface="Calibri"/>
                  <a:cs typeface="Calibri"/>
                  <a:sym typeface="Calibri"/>
                </a:rPr>
                <a:t>Mode </a:t>
              </a:r>
              <a:endParaRPr sz="1600" dirty="0">
                <a:solidFill>
                  <a:srgbClr val="002060"/>
                </a:solidFill>
                <a:latin typeface="Calibri"/>
                <a:ea typeface="Calibri"/>
                <a:cs typeface="Calibri"/>
                <a:sym typeface="Calibri"/>
              </a:endParaRPr>
            </a:p>
            <a:p>
              <a:pPr lvl="0" algn="ctr">
                <a:lnSpc>
                  <a:spcPts val="1700"/>
                </a:lnSpc>
              </a:pPr>
              <a:r>
                <a:rPr sz="1600" b="1" dirty="0">
                  <a:solidFill>
                    <a:srgbClr val="002060"/>
                  </a:solidFill>
                  <a:latin typeface="Calibri"/>
                  <a:ea typeface="Calibri"/>
                  <a:cs typeface="Calibri"/>
                  <a:sym typeface="Calibri"/>
                </a:rPr>
                <a:t>de </a:t>
              </a:r>
              <a:endParaRPr sz="1600" dirty="0">
                <a:solidFill>
                  <a:srgbClr val="002060"/>
                </a:solidFill>
                <a:latin typeface="Calibri"/>
                <a:ea typeface="Calibri"/>
                <a:cs typeface="Calibri"/>
                <a:sym typeface="Calibri"/>
              </a:endParaRPr>
            </a:p>
            <a:p>
              <a:pPr lvl="0" algn="ctr">
                <a:lnSpc>
                  <a:spcPts val="1700"/>
                </a:lnSpc>
              </a:pPr>
              <a:r>
                <a:rPr sz="1600" b="1" dirty="0">
                  <a:solidFill>
                    <a:srgbClr val="002060"/>
                  </a:solidFill>
                  <a:latin typeface="Calibri"/>
                  <a:ea typeface="Calibri"/>
                  <a:cs typeface="Calibri"/>
                  <a:sym typeface="Calibri"/>
                </a:rPr>
                <a:t>transmission</a:t>
              </a:r>
            </a:p>
          </p:txBody>
        </p:sp>
      </p:grpSp>
    </p:spTree>
  </p:cSld>
  <p:clrMapOvr>
    <a:masterClrMapping/>
  </p:clrMapOvr>
  <p:transition spd="med">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3">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23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3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1" build="p" bldLvl="5" animBg="1" advAuto="0"/>
    </p:bld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750</TotalTime>
  <Words>1179</Words>
  <Application>Microsoft Office PowerPoint</Application>
  <PresentationFormat>On-screen Show (4:3)</PresentationFormat>
  <Paragraphs>260</Paragraphs>
  <Slides>29</Slides>
  <Notes>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29</vt:i4>
      </vt:variant>
    </vt:vector>
  </HeadingPairs>
  <TitlesOfParts>
    <vt:vector size="39" baseType="lpstr">
      <vt:lpstr>Arial</vt:lpstr>
      <vt:lpstr>Arial Narrow</vt:lpstr>
      <vt:lpstr>Calibri</vt:lpstr>
      <vt:lpstr>Helvetica</vt:lpstr>
      <vt:lpstr>Helvetica Neue</vt:lpstr>
      <vt:lpstr>Verdana</vt:lpstr>
      <vt:lpstr>Wingdings</vt:lpstr>
      <vt:lpstr>Default</vt:lpstr>
      <vt:lpstr>Custom Design</vt:lpstr>
      <vt:lpstr>RC 59 Template EN</vt:lpstr>
      <vt:lpstr>PowerPoint Presentation</vt:lpstr>
      <vt:lpstr>Objectifs d'apprentissage</vt:lpstr>
      <vt:lpstr>PCI vs gestion des cas</vt:lpstr>
      <vt:lpstr>Prévention et contrôle de l'infection, notamment d'Ebola</vt:lpstr>
      <vt:lpstr>Objectifs de la prévention et contrôle de l'infection </vt:lpstr>
      <vt:lpstr>Qu’est-ce que laPCI? </vt:lpstr>
      <vt:lpstr>PowerPoint Presentation</vt:lpstr>
      <vt:lpstr>La conceptualisation géographique  du risque de transmission </vt:lpstr>
      <vt:lpstr>Chaîne de transmission de la maladie</vt:lpstr>
      <vt:lpstr>Comment rompre les maillons ?</vt:lpstr>
      <vt:lpstr>Précautions standard   Tous les patients, tout le temps</vt:lpstr>
      <vt:lpstr>Composantes des précautions standard</vt:lpstr>
      <vt:lpstr>Hygiène des mains</vt:lpstr>
      <vt:lpstr>Recommandations de l'OMS en matière d'hygiène des mains</vt:lpstr>
      <vt:lpstr>Types d'hygiène des mains</vt:lpstr>
      <vt:lpstr>Lavage des mains avec une solution chlorée</vt:lpstr>
      <vt:lpstr>Cinq indications pour l'hygiène des mains de l'OMS</vt:lpstr>
      <vt:lpstr>PowerPoint Presentation</vt:lpstr>
      <vt:lpstr>Ce que l'on oublie souvent avec l'hygiène des mains !</vt:lpstr>
      <vt:lpstr> Précautions reposant sur le mode de transmission</vt:lpstr>
      <vt:lpstr>Hygiène respiratoire et règles à respecter quand on tousse/éternue</vt:lpstr>
      <vt:lpstr> Les EPI sont des vêtements ou des équipements spécialisés portés par le personnel de santé pour protéger celui-ci des agents infectieux transmis par les patients.  (Ils protègent également les patients des organismes du personnel de santé et des visiteurs)  Les équipements de protection individuelle offrent une protection empêchant vos yeux, votre nez, votre bouche, votre peau, vos pieds et vos vêtements d'entrer en contact avec les fluides corporels d'un patient (par exemple avec du sang, du vomi, de l'urine, des selles, de la transpiration ou du pus)</vt:lpstr>
      <vt:lpstr>PowerPoint Presentation</vt:lpstr>
      <vt:lpstr>Précautions pour Ebola : équipements de protection individuelle renforcée</vt:lpstr>
      <vt:lpstr>PowerPoint Presentation</vt:lpstr>
      <vt:lpstr>PowerPoint Presentation</vt:lpstr>
      <vt:lpstr>Messages importants</vt:lpstr>
      <vt:lpstr>Clause de non-responsabilité</vt:lpstr>
      <vt:lpstr>Merci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84</cp:revision>
  <dcterms:modified xsi:type="dcterms:W3CDTF">2018-06-13T14:11:18Z</dcterms:modified>
</cp:coreProperties>
</file>